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57" r:id="rId3"/>
    <p:sldId id="266" r:id="rId4"/>
    <p:sldId id="276" r:id="rId5"/>
    <p:sldId id="275" r:id="rId6"/>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2" userDrawn="1">
          <p15:clr>
            <a:srgbClr val="A4A3A4"/>
          </p15:clr>
        </p15:guide>
        <p15:guide id="4" orient="horz" pos="3748" userDrawn="1">
          <p15:clr>
            <a:srgbClr val="A4A3A4"/>
          </p15:clr>
        </p15:guide>
        <p15:guide id="5" pos="438" userDrawn="1">
          <p15:clr>
            <a:srgbClr val="A4A3A4"/>
          </p15:clr>
        </p15:guide>
        <p15:guide id="6" pos="7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C6D"/>
    <a:srgbClr val="E3E7E7"/>
    <a:srgbClr val="789493"/>
    <a:srgbClr val="1A5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1116" y="126"/>
      </p:cViewPr>
      <p:guideLst>
        <p:guide orient="horz" pos="2160"/>
        <p:guide pos="3840"/>
        <p:guide orient="horz" pos="572"/>
        <p:guide orient="horz" pos="3748"/>
        <p:guide pos="438"/>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customXml" Target="../customXml/item1.xml"/><Relationship Id="rId12" Type="http://schemas.openxmlformats.org/officeDocument/2006/relationships/customXmlProps" Target="../customXml/itemProps2.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39B4058-3134-49ED-B7EE-C2E1862F0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323A2-298E-4E5E-A463-BDB066ACB9E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5A5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4058-3134-49ED-B7EE-C2E1862F06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323A2-298E-4E5E-A463-BDB066ACB9E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875790" y="686435"/>
          <a:ext cx="8667750" cy="5107305"/>
        </p:xfrm>
        <a:graphic>
          <a:graphicData uri="http://schemas.openxmlformats.org/drawingml/2006/table">
            <a:tbl>
              <a:tblPr firstRow="1" bandRow="1">
                <a:tableStyleId>{5C22544A-7EE6-4342-B048-85BDC9FD1C3A}</a:tableStyleId>
              </a:tblPr>
              <a:tblGrid>
                <a:gridCol w="1529080"/>
                <a:gridCol w="718820"/>
                <a:gridCol w="850900"/>
                <a:gridCol w="855345"/>
                <a:gridCol w="777240"/>
                <a:gridCol w="1896745"/>
                <a:gridCol w="2039620"/>
              </a:tblGrid>
              <a:tr h="401955">
                <a:tc gridSpan="2">
                  <a:txBody>
                    <a:bodyPr/>
                    <a:p>
                      <a:pPr algn="ctr">
                        <a:buNone/>
                      </a:pPr>
                      <a:r>
                        <a:rPr lang="zh-CN" altLang="en-US" sz="2000" b="1">
                          <a:latin typeface="汉仪中黑简" panose="02010600000101010101" charset="-122"/>
                          <a:ea typeface="汉仪中黑简" panose="02010600000101010101" charset="-122"/>
                          <a:sym typeface="汉仪中黑简" panose="02010600000101010101" charset="-122"/>
                        </a:rPr>
                        <a:t>利润表</a:t>
                      </a:r>
                      <a:endParaRPr lang="zh-CN" altLang="en-US" sz="2000" b="1">
                        <a:latin typeface="汉仪中黑简" panose="02010600000101010101" charset="-122"/>
                        <a:ea typeface="汉仪中黑简" panose="02010600000101010101" charset="-122"/>
                        <a:sym typeface="汉仪中黑简" panose="02010600000101010101" charset="-122"/>
                      </a:endParaRPr>
                    </a:p>
                  </a:txBody>
                  <a:tcPr anchor="ctr" anchorCtr="0"/>
                </a:tc>
                <a:tc hMerge="1">
                  <a:tcPr/>
                </a:tc>
                <a:tc gridSpan="3">
                  <a:txBody>
                    <a:bodyPr/>
                    <a:p>
                      <a:pPr algn="ctr">
                        <a:buNone/>
                      </a:pPr>
                      <a:r>
                        <a:rPr lang="zh-CN" altLang="en-US" sz="2000" b="1">
                          <a:latin typeface="汉仪中黑简" panose="02010600000101010101" charset="-122"/>
                          <a:ea typeface="汉仪中黑简" panose="02010600000101010101" charset="-122"/>
                          <a:sym typeface="汉仪中黑简" panose="02010600000101010101" charset="-122"/>
                        </a:rPr>
                        <a:t>现金流量表</a:t>
                      </a:r>
                      <a:endParaRPr lang="zh-CN" altLang="en-US" sz="2000" b="1">
                        <a:latin typeface="汉仪中黑简" panose="02010600000101010101" charset="-122"/>
                        <a:ea typeface="汉仪中黑简" panose="02010600000101010101" charset="-122"/>
                        <a:sym typeface="汉仪中黑简" panose="02010600000101010101" charset="-122"/>
                      </a:endParaRPr>
                    </a:p>
                  </a:txBody>
                  <a:tcPr anchor="ctr" anchorCtr="0"/>
                </a:tc>
                <a:tc hMerge="1">
                  <a:tcPr/>
                </a:tc>
                <a:tc hMerge="1">
                  <a:tcPr/>
                </a:tc>
                <a:tc gridSpan="2">
                  <a:txBody>
                    <a:bodyPr/>
                    <a:p>
                      <a:pPr algn="ctr">
                        <a:buNone/>
                      </a:pPr>
                      <a:r>
                        <a:rPr lang="zh-CN" altLang="en-US" sz="2000" b="1">
                          <a:latin typeface="汉仪中黑简" panose="02010600000101010101" charset="-122"/>
                          <a:ea typeface="汉仪中黑简" panose="02010600000101010101" charset="-122"/>
                          <a:sym typeface="汉仪中黑简" panose="02010600000101010101" charset="-122"/>
                        </a:rPr>
                        <a:t>资产负债表</a:t>
                      </a:r>
                      <a:endParaRPr lang="zh-CN" altLang="en-US" sz="2000" b="1">
                        <a:latin typeface="汉仪中黑简" panose="02010600000101010101" charset="-122"/>
                        <a:ea typeface="汉仪中黑简" panose="02010600000101010101" charset="-122"/>
                        <a:sym typeface="汉仪中黑简" panose="02010600000101010101" charset="-122"/>
                      </a:endParaRPr>
                    </a:p>
                  </a:txBody>
                  <a:tcPr anchor="ctr" anchorCtr="0"/>
                </a:tc>
                <a:tc hMerge="1">
                  <a:tcPr anchor="ctr" anchorCtr="0"/>
                </a:tc>
              </a:tr>
              <a:tr h="340995">
                <a:tc gridSpan="2">
                  <a:txBody>
                    <a:bodyPr/>
                    <a:p>
                      <a:pPr>
                        <a:buNone/>
                      </a:pP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c hMerge="1">
                  <a:tcPr/>
                </a:tc>
                <a:tc>
                  <a:txBody>
                    <a:bodyPr/>
                    <a:p>
                      <a:pPr>
                        <a:buNone/>
                      </a:pPr>
                      <a:r>
                        <a:rPr lang="zh-CN" altLang="en-US" sz="1600" b="1">
                          <a:latin typeface="汉仪中黑简" panose="02010600000101010101" charset="-122"/>
                          <a:ea typeface="汉仪中黑简" panose="02010600000101010101" charset="-122"/>
                          <a:sym typeface="汉仪中黑简" panose="02010600000101010101" charset="-122"/>
                        </a:rPr>
                        <a:t>已收</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c>
                  <a:txBody>
                    <a:bodyPr/>
                    <a:p>
                      <a:pPr>
                        <a:buNone/>
                      </a:pPr>
                      <a:r>
                        <a:rPr lang="zh-CN" altLang="en-US" sz="1600" b="1">
                          <a:latin typeface="汉仪中黑简" panose="02010600000101010101" charset="-122"/>
                          <a:ea typeface="汉仪中黑简" panose="02010600000101010101" charset="-122"/>
                          <a:sym typeface="汉仪中黑简" panose="02010600000101010101" charset="-122"/>
                        </a:rPr>
                        <a:t>已付</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c>
                  <a:txBody>
                    <a:bodyPr/>
                    <a:p>
                      <a:pPr>
                        <a:buNone/>
                      </a:pPr>
                      <a:r>
                        <a:rPr lang="zh-CN" altLang="en-US" sz="1600" b="1">
                          <a:latin typeface="汉仪中黑简" panose="02010600000101010101" charset="-122"/>
                          <a:ea typeface="汉仪中黑简" panose="02010600000101010101" charset="-122"/>
                          <a:sym typeface="汉仪中黑简" panose="02010600000101010101" charset="-122"/>
                        </a:rPr>
                        <a:t>结余</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c>
                  <a:txBody>
                    <a:bodyPr/>
                    <a:p>
                      <a:pPr>
                        <a:buNone/>
                      </a:pPr>
                      <a:r>
                        <a:rPr lang="zh-CN" altLang="en-US" sz="1600" b="1">
                          <a:latin typeface="汉仪中黑简" panose="02010600000101010101" charset="-122"/>
                          <a:ea typeface="汉仪中黑简" panose="02010600000101010101" charset="-122"/>
                          <a:sym typeface="汉仪中黑简" panose="02010600000101010101" charset="-122"/>
                        </a:rPr>
                        <a:t>资产：</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c>
                  <a:txBody>
                    <a:bodyPr/>
                    <a:p>
                      <a:pPr>
                        <a:buNone/>
                      </a:pPr>
                      <a:r>
                        <a:rPr lang="zh-CN" altLang="en-US" sz="1600" b="1">
                          <a:latin typeface="汉仪中黑简" panose="02010600000101010101" charset="-122"/>
                          <a:ea typeface="汉仪中黑简" panose="02010600000101010101" charset="-122"/>
                          <a:sym typeface="汉仪中黑简" panose="02010600000101010101" charset="-122"/>
                        </a:rPr>
                        <a:t>负债：</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r>
              <a:tr h="309245">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主营业务收入</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2000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1600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应收账款：</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400</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c>
                  <a:txBody>
                    <a:bodyPr/>
                    <a:p>
                      <a:pPr algn="l">
                        <a:buNone/>
                      </a:pPr>
                      <a:endParaRPr lang="en-US" altLang="zh-CN" sz="1400">
                        <a:latin typeface="汉仪中黑简" panose="02010600000101010101" charset="-122"/>
                        <a:ea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主营业务成本</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1600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1000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库存商品：</a:t>
                      </a:r>
                      <a:r>
                        <a:rPr lang="en-US" altLang="zh-CN" sz="1400">
                          <a:latin typeface="汉仪中黑简" panose="02010600000101010101" charset="-122"/>
                          <a:ea typeface="汉仪中黑简" panose="02010600000101010101" charset="-122"/>
                          <a:sym typeface="汉仪中黑简" panose="02010600000101010101" charset="-122"/>
                        </a:rPr>
                        <a:t>85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应付账款：</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600</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245">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税金及附加</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50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45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应交税费：</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销售费用</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95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应付账款：</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管理费用</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150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150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应付账款：</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0</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861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财务费用</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30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25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应付利息：</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利润总额</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70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固定资产：</a:t>
                      </a:r>
                      <a:r>
                        <a:rPr lang="en-US" altLang="zh-CN" sz="1400">
                          <a:latin typeface="汉仪中黑简" panose="02010600000101010101" charset="-122"/>
                          <a:ea typeface="汉仪中黑简" panose="02010600000101010101" charset="-122"/>
                          <a:sym typeface="汉仪中黑简" panose="02010600000101010101" charset="-122"/>
                        </a:rPr>
                        <a:t>150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所得税费用</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3.5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无形资产：</a:t>
                      </a:r>
                      <a:r>
                        <a:rPr lang="en-US" altLang="zh-CN" sz="1400">
                          <a:latin typeface="汉仪中黑简" panose="02010600000101010101" charset="-122"/>
                          <a:ea typeface="汉仪中黑简" panose="02010600000101010101" charset="-122"/>
                          <a:sym typeface="汉仪中黑简" panose="02010600000101010101" charset="-122"/>
                        </a:rPr>
                        <a:t>30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应交税费：</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3.5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245">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净利润</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66.5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长期待摊费用：</a:t>
                      </a:r>
                      <a:r>
                        <a:rPr lang="en-US" altLang="zh-CN" sz="1400">
                          <a:latin typeface="汉仪中黑简" panose="02010600000101010101" charset="-122"/>
                          <a:ea typeface="汉仪中黑简" panose="02010600000101010101" charset="-122"/>
                          <a:sym typeface="汉仪中黑简" panose="02010600000101010101" charset="-122"/>
                        </a:rPr>
                        <a:t>20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r>
              <a:tr h="34036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提取盈余公积：</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6.65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600" b="1">
                          <a:latin typeface="汉仪中黑简" panose="02010600000101010101" charset="-122"/>
                          <a:ea typeface="汉仪中黑简" panose="02010600000101010101" charset="-122"/>
                          <a:sym typeface="汉仪中黑简" panose="02010600000101010101" charset="-122"/>
                        </a:rPr>
                        <a:t>所有者权益：</a:t>
                      </a:r>
                      <a:endParaRPr lang="zh-CN" altLang="en-US" sz="1600" b="1">
                        <a:latin typeface="汉仪中黑简" panose="02010600000101010101" charset="-122"/>
                        <a:ea typeface="汉仪中黑简" panose="02010600000101010101" charset="-122"/>
                        <a:sym typeface="汉仪中黑简" panose="02010600000101010101" charset="-122"/>
                      </a:endParaRPr>
                    </a:p>
                  </a:txBody>
                  <a:tcPr/>
                </a:tc>
              </a:tr>
              <a:tr h="309880">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未分配利润</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59.85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实收资本：</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r>
              <a:tr h="309245">
                <a:tc>
                  <a:txBody>
                    <a:bodyPr/>
                    <a:p>
                      <a:pPr algn="l">
                        <a:buNone/>
                      </a:pPr>
                      <a:r>
                        <a:rPr lang="zh-CN" altLang="en-US" sz="1400" b="1">
                          <a:latin typeface="汉仪中黑简" panose="02010600000101010101" charset="-122"/>
                          <a:ea typeface="汉仪中黑简" panose="02010600000101010101" charset="-122"/>
                          <a:sym typeface="汉仪中黑简" panose="02010600000101010101" charset="-122"/>
                        </a:rPr>
                        <a:t>合计：</a:t>
                      </a:r>
                      <a:endParaRPr lang="zh-CN" altLang="en-US" sz="1400" b="1">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1600</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1315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en-US" altLang="zh-CN" sz="1400">
                          <a:latin typeface="汉仪中黑简" panose="02010600000101010101" charset="-122"/>
                          <a:ea typeface="汉仪中黑简" panose="02010600000101010101" charset="-122"/>
                          <a:sym typeface="汉仪中黑简" panose="02010600000101010101" charset="-122"/>
                        </a:rPr>
                        <a:t>285</a:t>
                      </a:r>
                      <a:endParaRPr lang="en-US" altLang="zh-CN"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sym typeface="汉仪中黑简" panose="02010600000101010101" charset="-122"/>
                        </a:rPr>
                        <a:t>资本公积：</a:t>
                      </a:r>
                      <a:endParaRPr lang="zh-CN" altLang="en-US" sz="1400">
                        <a:latin typeface="汉仪中黑简" panose="02010600000101010101" charset="-122"/>
                        <a:ea typeface="汉仪中黑简" panose="02010600000101010101" charset="-122"/>
                        <a:sym typeface="汉仪中黑简" panose="02010600000101010101" charset="-122"/>
                      </a:endParaRPr>
                    </a:p>
                  </a:txBody>
                  <a:tcPr/>
                </a:tc>
              </a:tr>
              <a:tr h="309245">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盈余公积：</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6.65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r h="309880">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endParaRPr lang="zh-CN" altLang="en-US" sz="1400">
                        <a:latin typeface="汉仪中黑简" panose="02010600000101010101" charset="-122"/>
                        <a:ea typeface="汉仪中黑简" panose="02010600000101010101" charset="-122"/>
                        <a:sym typeface="汉仪中黑简" panose="02010600000101010101" charset="-122"/>
                      </a:endParaRPr>
                    </a:p>
                  </a:txBody>
                  <a:tcPr/>
                </a:tc>
                <a:tc>
                  <a:txBody>
                    <a:bodyPr/>
                    <a:p>
                      <a:pPr algn="l">
                        <a:buNone/>
                      </a:pPr>
                      <a:r>
                        <a:rPr lang="zh-CN" altLang="en-US"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未分配利润：</a:t>
                      </a:r>
                      <a:r>
                        <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rPr>
                        <a:t>59.85</a:t>
                      </a:r>
                      <a:endParaRPr lang="en-US" altLang="zh-CN" sz="1400">
                        <a:latin typeface="汉仪中黑简" panose="02010600000101010101" charset="-122"/>
                        <a:ea typeface="汉仪中黑简" panose="02010600000101010101" charset="-122"/>
                        <a:cs typeface="汉仪中黑简" panose="02010600000101010101" charset="-122"/>
                        <a:sym typeface="汉仪中黑简" panose="02010600000101010101" charset="-122"/>
                      </a:endParaRPr>
                    </a:p>
                  </a:txBody>
                  <a:tcPr/>
                </a:tc>
              </a:tr>
            </a:tbl>
          </a:graphicData>
        </a:graphic>
      </p:graphicFrame>
      <p:grpSp>
        <p:nvGrpSpPr>
          <p:cNvPr id="32" name="组合 31" descr="7b0a202020202274657874626f78223a2022220a7d0a"/>
          <p:cNvGrpSpPr/>
          <p:nvPr/>
        </p:nvGrpSpPr>
        <p:grpSpPr>
          <a:xfrm>
            <a:off x="-90170" y="5473065"/>
            <a:ext cx="4197350" cy="1076960"/>
            <a:chOff x="-3328938" y="4431570"/>
            <a:chExt cx="6969456" cy="4613948"/>
          </a:xfrm>
        </p:grpSpPr>
        <p:pic>
          <p:nvPicPr>
            <p:cNvPr id="33" name="图形 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8938" y="4431570"/>
              <a:ext cx="6969456" cy="4613948"/>
            </a:xfrm>
            <a:prstGeom prst="rect">
              <a:avLst/>
            </a:prstGeom>
          </p:spPr>
        </p:pic>
        <p:sp>
          <p:nvSpPr>
            <p:cNvPr id="34" name="文本框 33"/>
            <p:cNvSpPr txBox="1"/>
            <p:nvPr/>
          </p:nvSpPr>
          <p:spPr>
            <a:xfrm>
              <a:off x="-2962670" y="4431570"/>
              <a:ext cx="6014083" cy="4155926"/>
            </a:xfrm>
            <a:prstGeom prst="rect">
              <a:avLst/>
            </a:prstGeom>
            <a:noFill/>
          </p:spPr>
          <p:txBody>
            <a:bodyPr wrap="square" rtlCol="0">
              <a:noAutofit/>
            </a:bodyPr>
            <a:lstStyle/>
            <a:p>
              <a:pPr algn="l">
                <a:lnSpc>
                  <a:spcPct val="150000"/>
                </a:lnSpc>
              </a:pPr>
              <a:r>
                <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rPr>
                <a:t>收入＞支出，企业运营时良好的状态</a:t>
              </a:r>
              <a:endPar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endParaRPr>
            </a:p>
            <a:p>
              <a:pPr algn="l">
                <a:lnSpc>
                  <a:spcPct val="150000"/>
                </a:lnSpc>
              </a:pPr>
              <a:r>
                <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rPr>
                <a:t>收入＝支出，收支平衡</a:t>
              </a:r>
              <a:endPar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endParaRPr>
            </a:p>
            <a:p>
              <a:pPr algn="l">
                <a:lnSpc>
                  <a:spcPct val="150000"/>
                </a:lnSpc>
              </a:pPr>
              <a:r>
                <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rPr>
                <a:t>收入＜支出，收支倒挂</a:t>
              </a:r>
              <a:r>
                <a:rPr lang="en-US" altLang="zh-CN"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rPr>
                <a:t>--</a:t>
              </a:r>
              <a:r>
                <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rPr>
                <a:t>资金断链</a:t>
              </a:r>
              <a:endParaRPr lang="zh-CN" altLang="en-US" sz="1400" b="1" dirty="0">
                <a:solidFill>
                  <a:srgbClr val="FFFF00"/>
                </a:solidFill>
                <a:effectLst>
                  <a:outerShdw blurRad="38100" dist="38100" dir="2700000" algn="tl">
                    <a:srgbClr val="000000">
                      <a:alpha val="43137"/>
                    </a:srgbClr>
                  </a:outerShdw>
                </a:effectLst>
                <a:latin typeface="思源黑体 CN Heavy" panose="020B0A00000000000000" pitchFamily="34" charset="-122"/>
                <a:ea typeface="思源黑体 CN Heavy" panose="020B0A00000000000000" pitchFamily="34" charset="-122"/>
              </a:endParaRPr>
            </a:p>
          </p:txBody>
        </p:sp>
      </p:grpSp>
      <p:sp>
        <p:nvSpPr>
          <p:cNvPr id="37" name="文本框 36"/>
          <p:cNvSpPr txBox="1"/>
          <p:nvPr/>
        </p:nvSpPr>
        <p:spPr>
          <a:xfrm>
            <a:off x="374650" y="67310"/>
            <a:ext cx="6921500" cy="598805"/>
          </a:xfrm>
          <a:prstGeom prst="rect">
            <a:avLst/>
          </a:prstGeom>
          <a:noFill/>
        </p:spPr>
        <p:txBody>
          <a:bodyPr wrap="square" rtlCol="0">
            <a:noAutofit/>
          </a:bodyPr>
          <a:p>
            <a:r>
              <a:rPr lang="zh-CN" altLang="en-US" sz="3600" b="1">
                <a:solidFill>
                  <a:schemeClr val="bg1"/>
                </a:solidFill>
                <a:effectLst>
                  <a:outerShdw blurRad="38100" dist="19050" dir="2700000" algn="tl" rotWithShape="0">
                    <a:schemeClr val="dk1">
                      <a:alpha val="40000"/>
                    </a:schemeClr>
                  </a:outerShdw>
                </a:effectLst>
              </a:rPr>
              <a:t>了解三个报表之间的逻辑关系</a:t>
            </a:r>
            <a:endParaRPr lang="zh-CN" altLang="en-US" sz="3600" b="1">
              <a:solidFill>
                <a:schemeClr val="bg1"/>
              </a:solidFill>
              <a:effectLst>
                <a:outerShdw blurRad="38100" dist="19050" dir="2700000" algn="tl" rotWithShape="0">
                  <a:schemeClr val="dk1">
                    <a:alpha val="4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http://photo-static-api.fotomore.com/creative/vcg/veer/400/new/VCG41N531229267.jpg?uid=386&amp;timestamp=1710577123&amp;sign=841d717718a33fab6d563c387a82b001" descr="卡通木头桶"/>
          <p:cNvPicPr>
            <a:picLocks noChangeAspect="1"/>
          </p:cNvPicPr>
          <p:nvPr/>
        </p:nvPicPr>
        <p:blipFill>
          <a:blip r:embed="rId1"/>
          <a:stretch>
            <a:fillRect/>
          </a:stretch>
        </p:blipFill>
        <p:spPr>
          <a:xfrm>
            <a:off x="6278245" y="2275840"/>
            <a:ext cx="3407410" cy="3622675"/>
          </a:xfrm>
          <a:prstGeom prst="rect">
            <a:avLst/>
          </a:prstGeom>
        </p:spPr>
      </p:pic>
      <p:pic>
        <p:nvPicPr>
          <p:cNvPr id="8" name="图片 7" descr="箭头"/>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80000">
            <a:off x="5813425" y="1322070"/>
            <a:ext cx="1824990" cy="914400"/>
          </a:xfrm>
          <a:prstGeom prst="rect">
            <a:avLst/>
          </a:prstGeom>
        </p:spPr>
      </p:pic>
      <p:pic>
        <p:nvPicPr>
          <p:cNvPr id="9" name="图片 8" descr="箭头"/>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5100000">
            <a:off x="6968490" y="1176020"/>
            <a:ext cx="1824990" cy="914400"/>
          </a:xfrm>
          <a:prstGeom prst="rect">
            <a:avLst/>
          </a:prstGeom>
        </p:spPr>
      </p:pic>
      <p:pic>
        <p:nvPicPr>
          <p:cNvPr id="10" name="图片 9" descr="箭头"/>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7560000">
            <a:off x="8310880" y="1308735"/>
            <a:ext cx="1824990" cy="914400"/>
          </a:xfrm>
          <a:prstGeom prst="rect">
            <a:avLst/>
          </a:prstGeom>
        </p:spPr>
      </p:pic>
      <p:sp>
        <p:nvSpPr>
          <p:cNvPr id="11" name="文本框 10"/>
          <p:cNvSpPr txBox="1"/>
          <p:nvPr/>
        </p:nvSpPr>
        <p:spPr>
          <a:xfrm>
            <a:off x="5756275" y="390525"/>
            <a:ext cx="1272540" cy="544830"/>
          </a:xfrm>
          <a:prstGeom prst="rect">
            <a:avLst/>
          </a:prstGeom>
          <a:noFill/>
        </p:spPr>
        <p:txBody>
          <a:bodyPr wrap="square" rtlCol="0">
            <a:noAutofit/>
          </a:bodyPr>
          <a:p>
            <a:r>
              <a:rPr lang="zh-CN" altLang="en-US" sz="3200" b="1">
                <a:solidFill>
                  <a:schemeClr val="bg1"/>
                </a:solidFill>
              </a:rPr>
              <a:t>股东</a:t>
            </a:r>
            <a:endParaRPr lang="zh-CN" altLang="en-US" sz="3200" b="1">
              <a:solidFill>
                <a:schemeClr val="bg1"/>
              </a:solidFill>
            </a:endParaRPr>
          </a:p>
        </p:txBody>
      </p:sp>
      <p:sp>
        <p:nvSpPr>
          <p:cNvPr id="12" name="文本框 11"/>
          <p:cNvSpPr txBox="1"/>
          <p:nvPr/>
        </p:nvSpPr>
        <p:spPr>
          <a:xfrm>
            <a:off x="7345680" y="213995"/>
            <a:ext cx="1272540" cy="544830"/>
          </a:xfrm>
          <a:prstGeom prst="rect">
            <a:avLst/>
          </a:prstGeom>
          <a:noFill/>
        </p:spPr>
        <p:txBody>
          <a:bodyPr wrap="square" rtlCol="0">
            <a:noAutofit/>
          </a:bodyPr>
          <a:p>
            <a:r>
              <a:rPr lang="zh-CN" altLang="en-US" sz="3200" b="1">
                <a:solidFill>
                  <a:schemeClr val="bg1"/>
                </a:solidFill>
              </a:rPr>
              <a:t>老板</a:t>
            </a:r>
            <a:endParaRPr lang="zh-CN" altLang="en-US" sz="3200" b="1">
              <a:solidFill>
                <a:schemeClr val="bg1"/>
              </a:solidFill>
            </a:endParaRPr>
          </a:p>
        </p:txBody>
      </p:sp>
      <p:sp>
        <p:nvSpPr>
          <p:cNvPr id="13" name="文本框 12"/>
          <p:cNvSpPr txBox="1"/>
          <p:nvPr/>
        </p:nvSpPr>
        <p:spPr>
          <a:xfrm>
            <a:off x="9141460" y="455295"/>
            <a:ext cx="1272540" cy="544830"/>
          </a:xfrm>
          <a:prstGeom prst="rect">
            <a:avLst/>
          </a:prstGeom>
          <a:noFill/>
        </p:spPr>
        <p:txBody>
          <a:bodyPr wrap="square" rtlCol="0">
            <a:noAutofit/>
          </a:bodyPr>
          <a:p>
            <a:r>
              <a:rPr lang="zh-CN" altLang="en-US" sz="3200" b="1">
                <a:solidFill>
                  <a:schemeClr val="bg1"/>
                </a:solidFill>
              </a:rPr>
              <a:t>贷款</a:t>
            </a:r>
            <a:endParaRPr lang="zh-CN" altLang="en-US" sz="3200" b="1">
              <a:solidFill>
                <a:schemeClr val="bg1"/>
              </a:solidFill>
            </a:endParaRPr>
          </a:p>
        </p:txBody>
      </p:sp>
      <p:pic>
        <p:nvPicPr>
          <p:cNvPr id="14" name="C9F754DE-2CAD-44b6-B708-469DEB6407EB-1" descr="wpp"/>
          <p:cNvPicPr>
            <a:picLocks noChangeAspect="1"/>
          </p:cNvPicPr>
          <p:nvPr/>
        </p:nvPicPr>
        <p:blipFill>
          <a:blip r:embed="rId5"/>
          <a:stretch>
            <a:fillRect/>
          </a:stretch>
        </p:blipFill>
        <p:spPr>
          <a:xfrm>
            <a:off x="212090" y="455295"/>
            <a:ext cx="5276215" cy="2635250"/>
          </a:xfrm>
          <a:prstGeom prst="rect">
            <a:avLst/>
          </a:prstGeom>
        </p:spPr>
      </p:pic>
      <p:sp>
        <p:nvSpPr>
          <p:cNvPr id="15" name="文本框 14"/>
          <p:cNvSpPr txBox="1"/>
          <p:nvPr/>
        </p:nvSpPr>
        <p:spPr>
          <a:xfrm>
            <a:off x="212090" y="3355975"/>
            <a:ext cx="4577715" cy="3023870"/>
          </a:xfrm>
          <a:prstGeom prst="rect">
            <a:avLst/>
          </a:prstGeom>
          <a:noFill/>
        </p:spPr>
        <p:txBody>
          <a:bodyPr wrap="square" rtlCol="0">
            <a:noAutofit/>
          </a:bodyPr>
          <a:p>
            <a:r>
              <a:rPr lang="zh-CN" altLang="en-US">
                <a:solidFill>
                  <a:schemeClr val="bg1"/>
                </a:solidFill>
              </a:rPr>
              <a:t>经营环节闭环：</a:t>
            </a:r>
            <a:endParaRPr lang="zh-CN" altLang="en-US">
              <a:solidFill>
                <a:schemeClr val="bg1"/>
              </a:solidFill>
            </a:endParaRPr>
          </a:p>
          <a:p>
            <a:r>
              <a:rPr lang="en-US" altLang="zh-CN">
                <a:solidFill>
                  <a:schemeClr val="bg1"/>
                </a:solidFill>
              </a:rPr>
              <a:t>1</a:t>
            </a:r>
            <a:r>
              <a:rPr lang="zh-CN" altLang="en-US">
                <a:solidFill>
                  <a:schemeClr val="bg1"/>
                </a:solidFill>
              </a:rPr>
              <a:t>、老板</a:t>
            </a:r>
            <a:r>
              <a:rPr lang="en-US" altLang="zh-CN">
                <a:solidFill>
                  <a:schemeClr val="bg1"/>
                </a:solidFill>
              </a:rPr>
              <a:t>+</a:t>
            </a:r>
            <a:r>
              <a:rPr lang="zh-CN" altLang="en-US">
                <a:solidFill>
                  <a:schemeClr val="bg1"/>
                </a:solidFill>
              </a:rPr>
              <a:t>股东先投入给公司经营，用于生产形成产品收入，收到资金回笼以后再去投入料工费生产形成收入</a:t>
            </a:r>
            <a:endParaRPr lang="zh-CN" altLang="en-US">
              <a:solidFill>
                <a:schemeClr val="bg1"/>
              </a:solidFill>
            </a:endParaRPr>
          </a:p>
          <a:p>
            <a:r>
              <a:rPr lang="en-US" altLang="zh-CN">
                <a:solidFill>
                  <a:schemeClr val="bg1"/>
                </a:solidFill>
              </a:rPr>
              <a:t>2</a:t>
            </a:r>
            <a:r>
              <a:rPr lang="zh-CN" altLang="en-US">
                <a:solidFill>
                  <a:schemeClr val="bg1"/>
                </a:solidFill>
              </a:rPr>
              <a:t>、稳定运营以后确保料工费的钱先有了以后剩下的资金部分才会开支管销财费用支出以及税金支出</a:t>
            </a:r>
            <a:endParaRPr lang="zh-CN" altLang="en-US">
              <a:solidFill>
                <a:schemeClr val="bg1"/>
              </a:solidFill>
            </a:endParaRPr>
          </a:p>
          <a:p>
            <a:r>
              <a:rPr lang="en-US" altLang="zh-CN">
                <a:solidFill>
                  <a:schemeClr val="bg1"/>
                </a:solidFill>
              </a:rPr>
              <a:t>3</a:t>
            </a:r>
            <a:r>
              <a:rPr lang="zh-CN" altLang="en-US">
                <a:solidFill>
                  <a:schemeClr val="bg1"/>
                </a:solidFill>
              </a:rPr>
              <a:t>、再去考虑是不是给员工缴纳社保、公积金</a:t>
            </a:r>
            <a:endParaRPr lang="zh-CN"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框 36"/>
          <p:cNvSpPr txBox="1"/>
          <p:nvPr/>
        </p:nvSpPr>
        <p:spPr>
          <a:xfrm>
            <a:off x="374650" y="67310"/>
            <a:ext cx="6921500" cy="598805"/>
          </a:xfrm>
          <a:prstGeom prst="rect">
            <a:avLst/>
          </a:prstGeom>
          <a:noFill/>
        </p:spPr>
        <p:txBody>
          <a:bodyPr wrap="square" rtlCol="0">
            <a:noAutofit/>
          </a:bodyPr>
          <a:p>
            <a:r>
              <a:rPr lang="zh-CN" altLang="en-US" sz="3600" b="1">
                <a:solidFill>
                  <a:schemeClr val="bg1"/>
                </a:solidFill>
                <a:effectLst>
                  <a:outerShdw blurRad="38100" dist="19050" dir="2700000" algn="tl" rotWithShape="0">
                    <a:schemeClr val="dk1">
                      <a:alpha val="40000"/>
                    </a:schemeClr>
                  </a:outerShdw>
                </a:effectLst>
              </a:rPr>
              <a:t>如何自己编织现金</a:t>
            </a:r>
            <a:r>
              <a:rPr lang="zh-CN" altLang="en-US" sz="3600" b="1">
                <a:solidFill>
                  <a:schemeClr val="bg1"/>
                </a:solidFill>
                <a:effectLst>
                  <a:outerShdw blurRad="38100" dist="19050" dir="2700000" algn="tl" rotWithShape="0">
                    <a:schemeClr val="dk1">
                      <a:alpha val="40000"/>
                    </a:schemeClr>
                  </a:outerShdw>
                </a:effectLst>
              </a:rPr>
              <a:t>流量表</a:t>
            </a:r>
            <a:endParaRPr lang="zh-CN" altLang="en-US" sz="3600" b="1">
              <a:solidFill>
                <a:schemeClr val="bg1"/>
              </a:solidFill>
              <a:effectLst>
                <a:outerShdw blurRad="38100" dist="19050" dir="2700000" algn="tl" rotWithShape="0">
                  <a:schemeClr val="dk1">
                    <a:alpha val="40000"/>
                  </a:schemeClr>
                </a:outerShdw>
              </a:effectLst>
            </a:endParaRPr>
          </a:p>
        </p:txBody>
      </p:sp>
      <p:pic>
        <p:nvPicPr>
          <p:cNvPr id="3" name="C9F754DE-2CAD-44b6-B708-469DEB6407EB-2" descr="wpp"/>
          <p:cNvPicPr>
            <a:picLocks noChangeAspect="1"/>
          </p:cNvPicPr>
          <p:nvPr/>
        </p:nvPicPr>
        <p:blipFill>
          <a:blip r:embed="rId1"/>
          <a:stretch>
            <a:fillRect/>
          </a:stretch>
        </p:blipFill>
        <p:spPr>
          <a:xfrm>
            <a:off x="1452245" y="1299845"/>
            <a:ext cx="9286875" cy="425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21810" y="2675890"/>
            <a:ext cx="4064000" cy="1106805"/>
          </a:xfrm>
          <a:prstGeom prst="rect">
            <a:avLst/>
          </a:prstGeom>
          <a:noFill/>
        </p:spPr>
        <p:txBody>
          <a:bodyPr wrap="square" rtlCol="0">
            <a:spAutoFit/>
          </a:bodyPr>
          <a:p>
            <a:r>
              <a:rPr lang="zh-CN" altLang="en-US" sz="6600">
                <a:highlight>
                  <a:srgbClr val="FFFF00"/>
                </a:highlight>
              </a:rPr>
              <a:t>谢谢观看</a:t>
            </a:r>
            <a:endParaRPr lang="zh-CN" altLang="en-US" sz="6600">
              <a:highlight>
                <a:srgbClr val="FFFF00"/>
              </a:highlight>
            </a:endParaRPr>
          </a:p>
        </p:txBody>
      </p:sp>
    </p:spTree>
  </p:cSld>
  <p:clrMapOvr>
    <a:masterClrMapping/>
  </p:clrMapOvr>
</p:sld>
</file>

<file path=ppt/tags/tag1.xml><?xml version="1.0" encoding="utf-8"?>
<p:tagLst xmlns:p="http://schemas.openxmlformats.org/presentationml/2006/main">
  <p:tag name="TABLE_ENDDRAG_ORIGIN_RECT" val="813*402"/>
  <p:tag name="TABLE_ENDDRAG_RECT" val="54*51*813*402"/>
</p:tagLst>
</file>

<file path=ppt/tags/tag3.xml><?xml version="1.0" encoding="utf-8"?>
<p:tagLst xmlns:p="http://schemas.openxmlformats.org/presentationml/2006/main">
  <p:tag name="commondata" val="eyJjb3VudCI6MTgsImhkaWQiOiIwNTk1MDljYjljYzdhZDE5MTZhMTg0ODZiMWM4MDcwYyIsInVzZXJDb3VudCI6MTh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g0NDIyNzYxNTY2IiwKCSJHcm91cElkIiA6ICIyODY0NDk3MDgiLAoJIkltYWdlIiA6ICJpVkJPUncwS0dnb0FBQUFOU1VoRVVnQUFBMFVBQUFHaUNBWUFBQUFvV1cybUFBQUFBWE5TUjBJQXJzNGM2UUFBSUFCSlJFRlVlSnpzM1hkNEZOWCtCdkIzWjN1U1RiTHBDVWtJQkFJRUVBUkJwQXRpNDJJRDlJS0kvckFnZ2lqSVZWSFFpeUpGcktpZ1ltOG9jRUVwTnBxZ1ZKRmVRa2xJVDBodjIzZG5mMytFTEZuUzZ5Ylo5L004UE96T25KazV1NEZrMzV4enZpTXhtb3gyRUJFUkVSRVJ1U25CMVIwZ0lpSWlJaUp5SllZaUlpSWlJaUp5YXd4RlJFUkVSRVRrMWhpS2lJaUlpSWpJclRFVUVSRVJFUkdSVzJNb0lpSWlJaUlpdDhaUVJFUkVSRVJFYm8yaGlJaUlpSWlJM0JwREVSRVJFUkVSdVRXR0lpSWlJaUlpY21zTVJVUkVSRVJFNU5ZWWlvaUlpSWlJeUsweEZCRVJFUkVSa1Z0aktDSWlJaUlpSXJmR1VFUkVSRVJFUkc2Tm9ZaUlpSWlJaU53YVF4RVJFUkVSRWJrMWhpSWlJaUlpSW5KckRFVkVSRVJFUk9UV0dJcUlpSWlJaU1pdE1SUVJFUkVSRVpGYll5Z2lJaUlpSWlLM3hsQkVSRVJFUkVSdWphR0lpSWlJaUlqY0drTVJFUkVSRVJHNU5ZWWlJaUlpSWlKeWF3eEZSRVJFUkVUazFoaUtpSWlJaUlqSXJURVVFUkVSRVJHUlcyTW9JaUlpSWlJaXQ4WlFSRVJFUkVSRWJvMmhpSWlJaUlpSTNCcERFUkVSRVJFUnVUV0dJaUlpSWlJaWNtc01SVVJFUkVSRTVOWVlpb2lJaUlpSXlLMHhGQkVSRVJFUmtWdGpLQ0lpSWlJaUlyZkdVRVJFUkVSRVJHNk5vWWlJaUlpSWlOd2FReEVSRVJFUkViazFoaUlpSWlJaUluSnJERVZFUkVSRVJPVFdHSXFJaUlpSWlNaXRNUlFSRVJFUkVaRmJZeWdpSWlJaUlpSzN4bEJFUkVSRVJFUnVqYUdJaUlpSWlJamNHa01SRVJFUkVSRzVOWVlpSWlJaUlpSnlhd3hGUkVSRVJFVGsxaGlLaUlpSWlJaklyVEVVRVJFUkVSR1JXMk1vSWlJaUlpSWl0OFpRUkVSRVJFUkVibzJoaUlpSWlOeENYRnhjbzUxTEZFV2twS1EwMnZtSXlMVVlpb2lJaUtqTjI3UnhFK1k4TXdmNzkrOXZsUE85dHZBMXpIbG1Eakl6TWh2bGZFVGtXZ3hGUkVUVVl0anRkdjVwd0IrcTJzMjMzSXlJaUFqODhQMFBFRVd4d2VlNzk3NTdZVFFhc1hqeFlsZ3Nsa2JvSVJHNWtzUm9Ndks3S0JFUnVVVDVEL0psai9uaHZuNGtFb25UMzFjL2RnZHZ2dkVtOXUzYlYrVitpOFVDUVJBZ2xVcXJiRE5yOWl3TUdqVEk4ZnpJNFNOSVRVMnR0TzJ1WGJ1ZzErdHg2MjIzUW9LSzczV2Z2bjNRcmwyN09yd0NJbklWbWFzN1FFUkU3cWQ4QUtwcXRJUGhxSGF1RGtIbC8xVFdwaTB6bVV3SUNRbkIvWlB1ZDJ6YnVXTW5Ra05EMGJWYjEycVBOUnFOZVBPTk4yRzFXcDIyYjkrK0hYLzg4UWRVS2xXVngzNzE1VmRPejBWUmhObHN4dXhuWmpNVUViVVNERVZFUk5Tc3lnY2dVUlFoZ1FSU21SU0NSSUJNSm9NZ2NHWjNmWWlpQ0t2VkN0RXV3bWExUVlRSWlVVGllRC9kSlJqNStQcmdoaHR1QUFBY09IQUFlL2Z1eFQzMzNPUFlWcFdTa3BJcTl3VUZCZUd6enorcmRSOFNFeE14WS9xTVdyY25JdGRqS0NJaW9tWlRGb1RLL2lnVUNxaVVWZjhHbm1wUEVBUW9GSXJTSjhyU2tRK3p4UXk3M1E1QkVDQUlRcHNQUm4zNjlJSEpiQUlBbkRoeEFrdVhMQVVBL1Bqamovanh4eCtyUEc3RXlCR1lObTBhUnQwOENxR2hvYzNTVnlKcVdSaUtpSWlvV1pRUFJIYTdIWjRlbnRXdTdhQ0dVYWxVa01sa01CZ05qc0lDYlQwWTNYcmJyUUNBL2Z2M1k5bnJ5MkMxV3FIUmFQRFUwMDlCbzlFNHRiVmFyRmkxYWhXU2s1UFJ0MjlmS0pWS1BQWFVVNjdvTmhHMUFKeWpRRVJFVGE3OGREbWJ6UVlQdFFjRFVUT1F5V1R3VUh2QVpyTTV3bWhiWHF0bHQ5dnh3dzgvNExXRnI2RjdqKzVZK2VGS3FGUXFyUDV1TmNMQ3d0QzllM2QwNzk0ZFFVRkIrTzY3NzVDVWxJUlpzMmRoeUpBaHJ1NDZFYmtZUjRxSWlLaEpYUjJJbEFvbEExRXpra3FsVUNnVU1Kdk5qalZHYlhXMGFNZU9IZmo2cTY5eCsramJNWFhxVkVpbFVyeTY4RlVzZkhVaHBqMCtEUTg5OUJCeWNuS3dZY01HK0dwOXNXanhJdlRzMmJQRzh4b01CbXpidXEzVy9jakp6V25JeXlBaUYyQW9JaUtpSnVjb3FpQ1JRS2xVdXJvN2JrZWxWTUZpc1RpK0JuYTd2VTBHbzVFalJ5STRPQmc5ZXZSd2JBc05EY1dVaDZkZzJldkw4UDc3N3dNQXRGb3RacytlamRqWTJCclBhVEFZVUZ4Y2pPWExsemRadjRuSTlSaUtpSWlvU1pVZktWS3BWRzN5dzNoTEo1RklvRlFvWVRRWklRaENtdzFGRm9zRldxMFdlL2Z1UldKaUl1TGk0aEIzSmc1NnZSN0JJY0c0ODg0N29kUHA4TmRmZitHNVo1K0RoNGNIb3FLaUVCb1dDait0SHpUZUdpZ1ZTZ3djTkJCYXJSWUFvRGZvRVIwZGpYZVh2MXZyZmlRbEplSEpHVSt5a2lKUks4SlFSRVJFVGFiOC9ZaEVVWVJVNExRNVZ4RUV3Ykd1Q0VDYkMwYnZ2LzgrZnZ2MU44ZnIwMmcwNkJ6VEdlUHZIWTgrZmZvZ09qcmEwZmJSeHg3RnhZc1hjZkxrU2NSZmlFZml4VVRzMjdzUGVyMGVuVHQzeG0yMzMrWm9XMVJZaE9EZzREcjFwWDM3OXRpNGFXUGp2REFpYWhZTVJVUkUxS1RLVjUzaldpTFhrY2xranE5RFcxeFhOSDdjZUlTSGg2TmR1M2JRYURSSVQwOTM3RXRLU2tKU1VsS0ZZelFhRFhwZjJ4dERoZzVCdjM3OVlEQVlITzhQVURyeWxKcWFpaDQ5ZTFRNGxvamFGb1lpSWlKcWNtVlQ2TnJhQi9IV3BHd3RVVnV0UGhjY0VveTc3cm9MQUhEcTFDbTg5ZVpiQ0F3TWhGUldmUkF2R3ducTE2OGYxR3ExMDc3RXhFVFliRFowNmRLbHlmcE5SQzBEUXhFUkVUV3A4dE8xeUxYYzdXdng4bjlmUmxSVVZMVnQzbi8vZlp5Tk8xdnB2djM3OWdPQVUrRUdJbXFidUFLUWlJaWFYRnNlb1doTitIV29QVkVVc1hQblRuVHQyaFZCUVVHdTdnNFJOVEdPRkJFUlVaUGhCL0NXeXgybU14NC9maHdaR1JuVnRzbkt5cXAwKzhhTkc1R1ZsWVg3SjkzZkZGMGpvaGFHb1lpSWlJamFwTlhmcmE2eHVJZGVyMGU3ZHUyY3RvbWlpSTAvYlVTSERoMHdmUGp3cHV3aUViVVFFcVBKeUYvakVSRlJreWlyZG1heFdHQTJteEVVeUdsSXJwU1ZuUVdGUWdHNVhBNUJFSGdmbldxY1BuMGFjcmtjblR0M2RuVlhpS2daY0tTSWlJaUk2Q3F4c2JHdTdnSVJOU1AraW9pSWlJaUlpTndhUXhFUkVSRVJFYmsxaGlJaUlpSWlJbkpyREVWRVJFUkVST1RXR0lxSWlNaHQyV3kyZWg5Ym0zc3c2ZlVHNlBXR2VsK0RpSWlhQjZ2UEVSRlJtNWFXbm9HNUw3Mks0VU1HWWNxRFYyN0VLWXAyUERaOUZzTEQyMkh1bktlaFVpbnJkTjZ2djF1RHcwZVBZZXJERDZGYjE1aEsyMHg3YWc2c1ZpdSsvZndqR0l4R0xIdnJQZHg4MDQwWTBQKzZCcjJtMXNabXN5RXJLd3NHZ3hGR294R2lLTHE2UzYxR1FJQS9Ra0pDWE4wTm9qYVBvWWlJaU5vMHE5V0t3c0lpNlBSNnArMW56NTlIVG00ZXZMMjk2eHlJQUdEL3dVTkl6OGhFVUZCQWxXMEVpY1FSQUFvTGk1Q2FsbzdGeTk3QlBYZitDdzlNdkErQ0lLbnpkVnViZ29JQ1pLUm53Q2FLVUtsVTBHcTFFS1NjcUZKYm5wNmVydTRDa1Z0Z0tDSWlJcmUwNzhBaEFNRHdvWVBxZkd4U2NnclMwalBRczBjcy9QMzhxbXduQ0FKc3R0SlFGQkljaEdXTEYrQ1YxNVpoL1UrYlliRlk4TWovUFZDL3pyY1NCWVdGU0UxTmc0ZUhCOXExQzROU1dmZndTVVRVSEJpS2lJaW9UZG14NjArSW9vaWJiaHhXWlJ1cjFZWS9kdjhGUVpCZzZPQWI2bnlOMzdmdEJBQVVGUlhqcmVVckhOdDlmWDB4WmZKRXgzT1pUQWFyMWVwNDd1UHRqVmRmZmdFZmZ2SUY3aHh6ZTUydjI1cFlyVmFrcDZYRDA5TVRIVHBFdWJvN1JFVFZZaWdpSXFJMjVidnYxOEZzc1ZRYml2Nys1d2dLQzRzUTB5a2FGck1GV1ZuWjFaNVRKcFBCejA4TEFEQ1pUUGpqenowQVNrZU1rcEpUSE8xQ2dvT2NRcEZjTG9mTlpvUGRib2RFSW9IZGJvZkZZc0VkbzIvQmhmZ0U3RC93TjdKejgvRFFwQWx0YmlwZGZuNEI3SFk3SWlMQ1hkMFZJcUlhTVJRUkVaSGIyZnpMYndDQWN4Zmk4ZWowV1RXMmoyb2ZpWGZmV0FRQStIWHJEcFNVNkRENnRwdnh3TVI3bmRwSklNR2xyR3hrWldYalVuYTJZeDNUdkFXTGtKdWJoK3ljWEtlUm96SjNqYmtkZmxyZmhyNnNGa1duMDhIRHd3TXlHVDlxRUZITHgrOVVSRVRrVmk3RUorRGtxVE1BZ0p0R1ZENmFkT0RnUHlndUtjR053d1pES3BVaU1LQzBtSUxaYk1hR243WUFBRWJmT2dwcWxjcnBPRkcwWTlyTU9SVktmWmRkejAvcmkrRGdJQVFIQlNJNHFQVHZrT0FnYUx6YTNtSjZ2VjRQclZicjZtNFFFZFVLUXhFUkVibVZkUnMyT1I0L2VQKy80ZTJ0cWREbStJbFRNQmdOZUdyNlZFZ2tWNmExL2UvSFRjZ3ZLRUQzYmwzZzU2ZUZ3V2gwT2s0dWs2SHZ0YjBnQ0FLQ0FnUHd6NUZqU0V2UHdDc3Z6VVZzMXhqSTVmS21lMkV0akNpS0VBUldtU09pMW9HaGlJaUluSlN0Z2JIWmJCQkZFYUxkWG5xajBzdC8yd0ZJN0hBOEJxNXN2N3FOeldhRFRSUmhNWnRoTnBzUkZCamt3bGNHWEVpNGlIMEgvblk4ejhyT3JqUVU1ZVVYd04vUHp5a1FHUXdHckw4OFNwU2VjUW4vZnVDUkNzZU51ZjBXdlBqY2JNZnpnc0lpcEtWbndOTkQ3VmFCaUlpb3RXRW9JaUpxSTBSUmhFMFVZYk5hSVlvaXJEWWI3S0o0T2R6WVliVlpJZHBFaURZYmJIWVJvazJFVGJTVmJoT3YvR25zUG9taUNLdlZDcXZGMHFqbnJvK3Z2dmtlQU5BMXBqUGl6cDFIYWxvR09rVjNkR3FUbDE4QXE5V0tnQUIvcCsxcXRScDNqYmtOT3IwQkFmNSsyTHYvSU01ZlNFRG5UaDBSRmxwNmM4MnJ6K1Z6T1hBVkZoVlg2SXZWYWtOdVhoNnlzbk1RSEJpQW9LREFSbnVkVlVsSlNXM3lhNVJYb2l0Qk1Gd2JoSW1JYW9PaGlJaW9oUkZ0SXF5aURhTFZCcXZOQ3B0TmhPM3kzMWFyNWZKekcyeFdxeU1FMlVTeGREU0hxbVl2clFZWDNpNE1UMHlkZ3BuUHpNV3hFeWNyM0tjbzd1dzVBRUNuamgwcW5HTEN2V05odFZxaFVDaWdWcXR4L2tJQ1J0NDRETGZkUExKQ1c2UFJCRUVxQlFEOHVXY2ZUcCtKUTFaMkxyS3pjNUNWbllPOC9IekgxK3pCU2YvR1BYZitxN0ZmY1FXbE42bVZRQ0pJU3Y5dXdvSjNlcDBlQ3JtaTZTNUFSTlNJR0lxSWlKcVp4V0tCeFdLQjJXeUd4V3lCeVd3dW5WNTJlYnVyQ1JJSkpJSUFxVlFLUVNwQWtBaVFTQ1NRQUlCRTRuaHNsK0RLZGtncWJXT3psNFkxbTlVS3M2dGZtd1NZOC9SMEpLV2tJaklpSEY1ZW5qaDYvS1NqWEhhWjAzR2xvYWg3Yk5jS3B4QUVBUXBGOVIvMFgxNjRGUEh4RjFGY1V1TFl0blBYWDQ3ai9mMjBDQWtPeERVOVl4RVVHSWlnd0FCMDZ4clRHSyt3Um9HQmdWQW9GSkRMNVJBRW9VblgvSnc4ZWFyRzk0cUlxS1ZnS0NJaWFtUmw0Y1ppTnBjR0h0T1Z3TlBVb1VjcWxVSW1sVUtRU2gyaFJpcElJUWdTeUtReUNHWGJKQUlFbVJSU1FTZ05RTUxsZHRMRy9aQmNObjJ1TEFTNm1scXRSdGVZemdDQUFmMnV3N2FkdTNEazZISDB1YllYZ05McWNmdjJINFFnU0JEYnJVdUY0L1B5Q3h4VERIVTZ2ZVB2bk53OEFJQlNxWURHeXd2dDIwY2dLQ0FBQ29VQ3YyN2RqbXQ2ZHNlVGp6K0NnQUIvUnhBcExDeUNScU5wYy9jbklpSnFqUmlLaUlqcXdTYUtNSnRNTUpwTU1CcU5NSnZNTUpsTWpmTEJYNUJJSUVpbGtNbGtrQXFsNFVVbVNDSElwSkRMNUpCS0JVaWxNa2lsd3VXZ2MzbFVoNVcrNm1UWWtJSFl0bk1YZnRyeXF5TVVIVDV5RERtNWViaStYMTlvdkx3cUhETno5dk5PSTBBQThQVjNQK0RyNzM0QUFBd2VPQUQvbVRYRHNjOXF0V0xiemwzSXljbDFXak9rMCtreDk2Vlg0ZWVueGJ6bm5yazhyWTJJaUZ5Rm9ZaUlxQnBtYzFuWXNjQm9OTUprTXNGa01sVzREMDFkU0tWU3lCVnlLT1J5eUJVS0tCU0swc2R5T1JSS0pZU21YT2poWnZidVA0aHZWcSt0ZE44MVBic2p1bU1Vamg0N2dlTW5UcUZuajFpczI3QVJBSEJySld1RUFHRFV5T0V3WGk3RG5aeWFocE9uenFCSDkyNklERzhIQUlpT2RsNkhKSlBKMERHcVBjNWRpSWRPcDRlbnB3ZHNOaHVXdlBrdTB0SXowS043TndZaUlxSVdnS0dJaU55ZWFMZkRiQ3dOTzBaVFdmQXBMU0ZkbitJRk1xa1Vjb1hDRVh3VVN1V1YwS05RT0sxZm9jYW4xeHRndGRud3pIUHpjU0hoWXJYdjk4VDd4dUhWeFcvZy9ROC93ZDEzak1hWnMrZlFzVU1VcnUzVnM5TDJEMDc2dCtQeEw3OXZ4OGxUWnpCNDRJQktDeTJVNlI3YkZlY3V4T1BRNFNNWU9LQS9Ybi9yUFJ3L2NRcDllbCtEcVE4L1dQOFhTa1JFallhaGlJamNpdDF1aDhGb2hGRnZnRTZ2ZzhGZ3JOZVVOMEVpS1EwN1NnWFVTaFdVbHg4cmxVcUdIaGM2Yy9ZY2RQclN0VDRYRWk2aWY3OCt1SG5ralZpNDVNMUsyMS9YcHplR0RMb0JmKzdaaHc4LytRSVNpUVJQUERhbFViK0d3NFlNd29hTlc3Qjk1MjVzMzdrYngwNmNRcmN1TVhoMjlwT1FTcVZJU0V5Q3YxWUxIeC92UnJzbUVSSFZEVU1SRWJWWmRnQW1neEY2b3dFR25iNDBERjJlK2xSYlVxa1VLcVVTU3FVU1N0WGx2NVZLM29pemhUSWFUUkFFQ1h4OWZUSGo4VWZROTlwZVNFcE9xZmFZZThmZWlULzM3QU1BUkxXUFFJZW95SHBkMjJ3MjQ2KzlCekJpK0JDbjdSMmlJaEhWUGhMSFRwd0NBUFR1MVJNdi9PZHBLSldsMCtiK3QyRVQ5dXc3Z0U5V3ZGUGgza2hFUk5ROEdJcUlxTTB3bVV3d0dJMHc2UFRRR3d3d0dvMjFtdjRtQWFCUUtCeWpQU3FWeWhGK1dMeWdkYm0yVjAvTW5qa2QzYnJHSU1EZnI4YjJGK0lUc09qMWR3QUFnaURCeGNSa1BEZnZGVHcxL1RGRVJvVFgrcnB4NTg1aitRY2ZRNjgzT0lVaVVSU3g2ZWZma0pGNUNRRGc3YTNCaTgvT2NpcFZuWnlTQ29WQ0FUKy9tdnRMUkVSTmc2R0lpRm90bzlFRW5VNEhYVWtKU3ZRNmlEYXhWc2NwbFVxbzFXcDRlS2pob2ZhQVVzVXBiMjNKa0VFRGFteGpzOW13WWVQUCtPNkhkYkRaYkJneGJBanVHMzgzbHJ6eERpN0VKK0NwT1MvZzlsdHV3dGk3eHNEUFQxdnBPWXFMUzZ2UWJmbmxkNlNrcGtHcFZPS0JDZU1kK3k4a1hNU0tqejVGZkVJaTVISTVRa09Da1pGNUNkK3NYb3NwRDk3djZFZDZSZ1k2UjBlek5EY1JrUXN4RkJGUnExRVdna3BLU3FDclpRaFN5T1ZRZWFqaDZlRUp0Vm9GbFVyRjBSODNkL3pFS2F6Ni9Hc2twNlJDSnBQaHNTbVRNZnEybXdFQXI3KzJBTitzWG9PTlczN0Y1bDkreDY5YmQyRDRrRUVZZGROd3gvMk5nTktwY3J2LzJnc0FTRWxOUSs5ZVBURjk2c01JQ2d6QW1iaHpXTGRoSXc0ZFBnb0E2TjZ0QzZZLy9nalVLaFdlZVg0K2Z0cjhDM0x6OGpIdDBmOURZbkl5ckZZYnVzZFd2Q2NTRVJFMUg0WWlJbXF4akFZamRIcDlyVU9RVENhRGgxb050WWNIMUdvVjFHbzFwRkpwTS9XV1dqcTczWTZGUzk3RTMvOGNBUUIwNnhxRDZWTWZSc1RsY3RvQW9GRElNZVhCK3pGc3lDQjgvdFczT0hIcURMYnQzSVg5ZngvQysyOHZoZGJYMTNFdVFSQ2dVTWp4NlA5TnhzMDMzUWlndEFUNDBqZVhBd0FDQXZ4eDM3aTdNR3JFY01kSTVLSlg1bVBCYTYvanI3MzdIZjBBZ0lFRHJtK1c5NENJaUNySFVFUkVMVWI1RUtUWDYydThGNUJjTG9lbmh3ZThORjd3OVBSazhRT3Fsa1FpUVo5cmV5RXhLUm1USnR5TFlVTUdWamx0TXJwakZCYis5MFdjT0hVRzYzL2FqRnR1dXRFUmlJRFNLWmd2UERzTEpTVWw2QlRkMGJGOTRJRCtHRFZ5T0RwRmQ4Qk5OdzZEVE9iOFl6WTBKQmh2TFYySTc5ZXV4eDkvN29IQllNQ0VlOGNpdW1OVTA3eG9JaUtxRlluUlpLejdUVGlJaUJxQktJb29LUzVCVVZFUmlvdUxZUk9ySHdtU3kyVHc5UFJrQ0dwRlJGR0VLSXF3V0N3d204MElDZ3h5ZFpkZ3RWb3JoQlYza1pXZEJZVkNBYmxjRGtFUW1uUXE2Y21UcHhBWUdJamdZTmQvelltSWF1S2VQeFdJeUdVc1ZtdHBDQ29zZ2s2dnI3WTZuT3lxRUtSZ0NLSkc0SzZCaUlpSXFzYWZERVRVNUF3R0F3cUxpbEJjVkF5VHlWUmxPNmNRNU9IaFZMYVlpSWlJcUtrd0ZCRlJveE5GRWJvU1hXa1FLaTZ1ZG0yUWg0Y0hmTHk5NGFYeGN0ek1rb2lJaUtnNU1SUVJVYU93Miswb0xpbEJRWDQraW90THFwd1dKMGdGYURRYWVHdTg0ZVhseWVwd1JOUXFaV2RuNDh5Wk14ZzZkS2lydTBKdFRHNXVMbzRlUFlxUkkwZFd1di9FaVJQWXNXTUhKazJhQkg5Ly8wYTVabUZoSVVSUmhGWmIrWDNaM0FGREVSRTFpRjZ2UjM1K0FRcUxDcXNzbWExVUtxSFJlTUhiMnhzZUhoN04zRU1pY2hjbEpTVklUVTF0MERsQ1FrTGdXNjdTWUZWV3JsaUpRNGNPUWF2Vm9tZlBuZzI2SmxWa3NWaXc1b2MxdUtiWE5SWGUzN2k0T096WXNRT1RKMCtHbDVkWGsvVmgxY2VyWURBYU1IUG1UTWUyUng1NUJGT21UTUhBZ1FPYjdMcmZmUE1OdG0vYmp0aHVzUWdOQzYyd1B5VTVCVnQvMzRvNzc3eXp5bEJrTnB1UmtKQlE1VFU2ZHV6b05FWDl6VGZmUkU1MkRsYXNYTkh3RjlCS01SUVJVWjJaVENia0Z4U2dzS0FRRm91bDBqWmVYbDdRZUd2Z3JkR3dTaHdSTll2VHAwL2psUVd2Tk9nY1R6LzlORzRhZFZPTjdaNlkvZ1JtUGprVDI3WnVZeWlxQjdQWmpNT0hENk80cUJqRkpjVW95QzlBZG5ZMnNyS3k4TzhKLzBiZnZuMXgrc3hwL1B6enozaDMrYnNJQ0FnQVVCcVdQbmovQXdpQ0FKVksxU2g5TVJxTmlEc1RWMkg3aFFzWFlMUFpjUFRJVWNlMnpJeE14SjJKZzRmNnlpLzRwRklwZWw3VGVQOEd4bzRkaTYyL2I4WGFkV3VkQWxsZFhMcDBDWE9lbVZQbC9wVWZya1JFUkVSOXU5Z21NUlFSVWExWWJUWVU1aGNndjZBQVJxT3gwalpxbFFxK2ZscG9mWHdoU0p1dTFDKzFIbGZmQjBnVXhTWXRBMDFWRTY4cWVWL1ZQWnJhZ2xkZWVRWHQycldydVdFNWhVV0ZtRDFydHVQNW1UTm5NSC9lL0dxUE1adk4yTE5uRC9iczJWTmxtMFdMRnlFbUpxWk9mWEVIRW9rRVM1Y3NkWlNHRjBVUmZmdjJSYmR1M2VEcDZRbEJFREI3OW13OE1lMEpmUFRoUjNoeDNvc0FnTTgrL1F4cGFXbDRkL203alZaSnNyQ2dFQ3RYcnF5d1BUYzNGeEtKcE1LK25UdDM0c0NCQXdBQW5VNEhvOUdJZGY5YjF5aDlBWUR3OEhEMDY5Y1BacE81d2VlYTg1ODVpSXE2Y2grMHhNUkV2TEhzalFhZnR5MWlLQ0tpYXBXVWxDQTNOdy9GeGNXVjdsY29GTkQ2K3NKWDY4c1JJYXFTUkNLQlJDS0IyV0tHU3RrNHY5Mmx1akZiekk2dlExdm41KytINEpEZ09oMGpWemgvL3hKRkVVYWpFVGZmY2pQQ3c4UHIzSWZrNUdSczI3cXRRaGlsVW5LNUhHdldyb0ZjTHNkMzMzNkhYYnQyNFlVWFgzRHNMeHVkR1QxNk5DSWlJeHpQUThOQ2NkT29tNUNiazR2Y25GeDA2ZG9GYXJXNlFYMEpEZ25HUng5L1ZHSDdDeSs4Z0FEL0FNeCs1a3BZL3Rmb2YrSEJCeDkwakNiK3ZPVm5mUGJaWncyNlBsQTZLblhtOUJuSDg5anVzVkFwVmRpMGNSTml1c1NnUzVjdTlUcHZTRWdJZ29PRGNlSDhCWFRxM0tuS1gyb0NwYU53aVltSlR0czhQRHdRRk9RZTl4cGpLQ0tpQ2tTYmlQejhmT1RtNWNGc3J2aWJLcWxVQ2g4ZkgyaTF2ZzMrWVVUdVF5S1J3R0t4TUJTNWlNVmljWXRBVkdicGtxWFZqdUNVTjJqUUlEejYyS09WN3hzNENIMnY2MXZuNng4OGVCRGJ0bTZyODNIdXBMcGZwTTJiTjYvYVkzL2U4ak1BWVBsN3k5R3hZOGNHOTJYWHJsMVk4WUh6ZWhxRHdRQkJFQnlqUW1WV3JGaUJWYXRXQVNqOWY5VVlvOTlIang3RlYxOSs1YlROYnJmRGJyZGo0c1NKOVE1RkFKQ1JrWUc1YytkaStYdkxhMnczWS9vTXAyMERCZ3pBdlBuVmZ5M2FDb1lpSW5Jd0dVM0l6c2xCWVdGaGhlcHhna1FDamJjR3Zsb3RORTI0c0pYYW5yTFJDWWxFQW9QQkFDOVBMN2Y2Y040UzJPMTJHQXdHU0tWU3R4a3R1dnVldXpGMG1ITmx1TlhmcllaTUpzUDRlOGM3YmE5c3NYcGtaQ1JlZXZrbGVHbThzSDc5K2pwZnYwdVhMbmpwNVpmcU5jcmtEb3hHSS83Njh5OEFRRUpDQXZSNnZTTkV4c2JHQWdDbVBEeWx5Z3BzOFJmaThkSkxMOVY0blJkZmZCRUt1UUl2Ly9mbGF0dWxKS2RBcTlYaStiblBPN2JOZlg0dWhnOGZqbHR1dmNXeGJjYjBHYmozdm5zeFlNQUFBTUJmZi82RkgzLzhzY0g5R0RkdUhNYU5HK2UwN2ZXbHIrUEFnUU1ZTkhoUXBjY1U1QmNnM2hhUDZPam9HcTlmRzBIQlFaajVwUE1hSmg5Zm4wWTVkMnZBVUVUazV1eDJPd29MQzVHVG13dWpvZUt3dWtLaGdMKy9IN1JhTGRlQ1VMMUlKQkxIdWdHcjFZcmk0bUo0ZTN1N3VsdHVwYWlvQ0hhNzNmRjFjSWRRVk5rNm5sOSsrUVVLdVFJMzNIQkRoWDE1ZVhsT3p6VWFEZnIzNzQ5alI0OWg3WnExVHZ0TUpoUE1aak5VS2xXVm94MVB6M29hMTE5L2ZRTmVRZHVtMCtudzZhZWZPaDREY0R4L2ZOcmpBQUNWVWdVZm44by9sSHQ0Tm00bDA3UzBOSVNHaGpyVzN4UVhGNk80dUJpZFl6bzdyY2tCZ0FEL0FNZTJzTEF3M0hIbkhZM2FGd0JZdDI0ZGR1L2VqZG5QekViNzl1MVJYRndNalViajFPYmRkOTlGVVZFUm5uditPZlR2MzcvQjExUXBWZWg5YmU4R242ZTFZaWdpY2xNV2l3VTV1Ym5Jejh1dmRNNjd4c3NMZmdIK0hCV2lCcEZJSkxEYjdZNWdKSlZLVWFJcmdWcXQ1aHEwWm1JMm02SFQ2NkJRS0p3Q1VWc1BSa2FqRVhtNXprSEhaRFRCWnJNaFBTM2RhYnVmdjErVjUrblZ1eGRXZjcvYThYem56cDFZdVdJbHVzVjJ3L3o1OHl1dGdKYVdsbGFyc3Q3dXpOL2ZINnUvWHcycjFZb0hKajBBYjI5dmZQalJoNDUvbDh0ZVg5YXMvVWxMUzBOaVlpTEdqUzBkclNuN3VmamU4dmNxVEt2NzRJTVA4T0dISHpwdDZ4elRHWXNYTDI2VXZ2eisyKy80NHZNdmNQdm8yekZpeEFpY09uVUtDLzY3QUU5TWZ3TERodzkzdEh2NjZhZXhhdFVxTEh4MUlhWk5tNGJiYnIrdFVhN3ZyaGlLaU54TWNYRXhzckt5WVRBWUt1d1RCQUcrV2w4RUJBUkF3UStzMUVqS3BtdVZoU0twVklxQ2dnSUVCZ2E2dW10dG50MXVSMzVCdnVOOUx3dEZiVDBRQWNDUkkwZncyc0xYS3QzMzJHT1BPVDEvNmVXWDBLbFRwMnJQZCtMRUNYejd6YmM0Zi80OFFrTkRrWnFTaWt1WExxRjkrL2FPTmpxZER0K3YvaDRiTjI3RXFKdEhZY2FNR2RXY2tRQ1VsdVV1TG9Zb2luanMwY2Z3MnFMWEdyU3dQeXNyQzFhTDFmSGNiREpERkVXbklDeVR5eXBjWSs3Y3ViRGFTbzlMUzB2RHN0ZVhZZURBZ1hoZzhnTk83YVk5UGcwVEprNXdHbTM4K3F1dks2eS9yVzgvZnZycEo2ejZ1SFM5MG9nUkk1Q1FrSUJYRnJ5Q3lNaEk5Tzd0UElyajQrdUR4VXNXNCtXWFhzWUhIM3lBb3VJaTNIZmZmUlhlazdMcDhKenRVVDJHSWlJM1VWUlloS3pzN0Vvcnp5aVZTdmo3KzhGWHE0WGdCaCtXcVBtVm4wSW5rOGxnc1ZpUWxwNEdUMDlQK1Byd04rcE5vYkN3RUNXNkVraWxVc2psY3JlYU9nY0F2WHYzeHNvUG5Vc3B2Ly9lKzVESlpYajg4Y2NSSHgrUGpoMDdRaUtSSURBd0VIcTkzcW10S0lwSVNFakE0Y09Ic1hQSFRxU21wbUx3NE1GWXNXSUZqaDQ5aXZmZWV3OHZ2dkFpbHIrM0hDcVZDcHMzYjhhRzlSdGd0OXN4NllGSnVPT094cDlTMVJidDNyVWJYbDVlbDR2M2FQSDJXMi9qdFVXbFlYYlZxbFZWVm5hcnFxcmYvSG56a1phV1ZtRjcrU0FjRWhxQ1R6NzV4R2wvYUZnb3JGWXJ0djYrRlY5KytTVml1c1RncWFlZmdxZW5wMU83a05BUWhJZUhReUZYNE1zdnY0UWdDRGg4K0REdXZQUE9CdlhEYXJYaTAwOCt4YVpObXhBWUdJanM3R3g4K3NtbnlNaklRSjgrZlRCcjlpeW5tNjJXMFdnMGVIWGhxM2p4aFJmeDlWZGZ3MlEwWWZLRGs1M2FsTjFQVUM2WE8zMEdPSGZ1SERJeU1nQUErWG5aM0JpVkFBQWdBRWxFUVZUNTBPdjEyTFZybDJPL245YXZVZSsvMU5JeEZCRzFjUVVGQmNqS3lxNjBpcHkzUmdQL0FQOEszL1NKR2xQWmgvQ3lrYUx5MjNVNkhRd0dBNVJLSlJRS0JWUktWYVBkZThUZFdLMVdHRTFHV013V0dFMUdpS0lJbVV6bStPTnVJMFZxdGJyQ3pTbVZLaVVVY2dVOFBEenczdkwzY09PSUd4MmpPVmVIb3ZYcjErT0x6NytBUnFQQjhPSEQ4Y0tMTHlBa0pBU3J2MXVOTld2V1lNeVlNZGl6WncvbXo1dVB2THpTMnhaMDZOQUJpNWNzaGhlbkhkZEtZV0VoRGh3NGdNRkRCdVAwcWRONGJPcGptUFgwTEp3K2ZSb0FNSGp3WUNpVUN2ejI2MitZT25VcWNuTnpzVzdkT2t5OGZ5SXNaZ3ZXcmwxYjRaeFRwMDZGM25EbGEvbjk2dThoazhrd2J2eVZJZ1pxMVpXcXFVYWpFU2RQbk1TUkkwZXdhOWN1RkJRVUFBQ1NFcE13OWJHcGxmYTdiRHBkUVVFQnJyLytla3g2WUJKdXZmWFdCdlhqazA4K3dlWk5tekZ1M0RoRWQ0ckcwaVZMa1pXVmhZS0NBblNMN1ZidGRHTlBUMC84ZDhGLzhkeXp6MkhMbGkwWU5XcVUwMzZEdm5SbWlFcWxjcnE5eGkrLy9JS3R2MjkxbWdMNjN2TDNBSlJPdSsxNVRVK0dJaUpxM2V4Mk8vTHk4NUdUbFEyTDFlcTBUeW9JQ0FnTWhLK3ZEOWQwVUxNcEg0ektieE1FQVRhYkRRYURBVHFkemxHQzl1cnFoMVM5OGhYK3lzS25RcUZ3VEp0enQwQlVFMzkvZnp3NTgwbThzZXdOREx4aElQcjA3Vk9oelYxMzNZVk8wWjNRbzJjUHlHUXkvSFBvSHl4NmJSR3lzN014YytaTURCbzhDR2ZQbnNXNWMrY3dac3dZK1BuNzRhc3Z2MEpHUmdZNmQrN3NnbGZWK3F4YnV3NmRPbmRDWUVEcFZOcU9IVHRpMVNlckVCUVVoSlVmcm9SV3E4VWZPLytBSUFnWS9hL1JPSFBtRE5hdFc0ZUJBd2NpTEN3TUkwYU9RRWhJaU5NNXIvNWFsaFhYR0R4NGNLVjlLQ3dveE9MRmk2RldxM0hUVFRmaGYvLzdIMjRmZlh1RnFXcFhNNXZOV1BiNk10dzQ0c1pLejEzWGZuVHYzaDB4TVRFWU1XSUUvdnFydENyZmY1NzlEL2J1Mll1UFAvb1krL2J0dzl5NWM2c3NVdVByNjR0WEY3NEt2VjZQMExCUXBLU2tPUGJsNVpldXJmUDI5a1oyZHJiVGNlM2F0YXYwSGswTC9yc0Faa3ZEYng3Ym1qQVVFYlVob2lnaUx5OGYyZG5ac05sc1R2dWtVaW1DQWdPaDlmZmpGRGx5aWJJUDdHV1B5MCtwazBxbEVFV3hRaUJpT0twZStZQlQyWHRhOW5mWmRuY0tSR1VWOThxeldxMlFRSUxDd2tKY2UrMjFtRGQvSHFJN1JhT29xS2pDOFRLWkRGRWRvckQxOTYzWXNtVUxFaE1UTVhEZ1FDeDRaUUdrVWltZWYrNTVaR2RuUXhBRWhJV0Y0ZmJSdDJQSDloMVk5dm95dkw3c2RSWmFxRUZlWGg2MmJObUNHVS9PUUdaR3BtTjcyUnFic2xHK2hJc0ppSWlJcUxBZVJxRlFWQmdKckkvZ2tHQzh1L3hkaElXRlFSQUVyRisvSGgwN2RIUmFNM1R3NEVFa0pTVmgvUGdycGR3clc1ZmJFRU9HREttd1RTYVQ0YkdwajZGcnQ2NzRjL2VmTlk1QWxsK2ZwSkFyRUJrWkNhVlNpYVRFSkFRRUJFQXFsY0xUMHhOOSt2YXB0RUNJdTJNb0ltb0RSSnVJN053YzVPYm1RclE1ejdPV3lXUUlEQXFFbjFiclZoK0lxR1VxKzNCZVZwRk9GRVhIODdKUUJEQU0xVlg1aW5KbDRhZjhHaUozSENGNmNQS0RqclVVVjd0LzR2MU96d1ZCd0JkZmZ1RzBiZHZXYlhqMzNYZWhWQ294YU5BZy9PZlovNkI5Ky9iWXVYTW5QdjdvWS9qNCtPQ3R0OS9DdkJmbjRXTGlSVWlsVWp6My9IT1k4OHdjeko4M0gvUG16VU53U0hDVHZiN1c3dUNCZ3dnSUNNRHc0Y1B4L2VydksyMWpzVmh3WVArQkt1OVZsSmlZaUwxNzkrS3V1KzZDaDBmOVMzVFhkQytwZi83NUIvRVg0cDFDVVhNYU9uUW9oZzRkV25QRGNvSkRnckZpNVFyWTdYWWNQSGdRVnFzVjA1K1lqZ1d2TE1BcnI3elNSRDF0M1JpS2lGb3h1OTJPdk53OFpHVmx3WGJWb2xPNVhJNmdvRUQ0K3ZxNjNZY2hhdG5LZjRBdkg1STRTbFEvbFkwV1hSMkUzUEY3d0pLbFN4cjBiMmpRNEVGUUtCWG8zNzgvVkNvVnpwdzVnL256NStQSTRTTzQ3ZmJiOE5CREQ4SFQweE9lbnA3UTYwclhqa1JGUmVINTU1L0g0c1dMTVhQbVRFeWVQQm1qYmg1VjZRSjVkM2ZEd0J2ZzZlVlpiVVcwOWV2WG82U2tCS05IajY1MGYyNU9Mcjc3OWpzTUh6Njh5bENrOGRJMGVLcjR1YlBub1BIV3dHUXlRYWxVMXVzY2pkR1ArdGkrYlR0U1UxTXhkZXBVckZ1M0R2TmVuSWVscnkrRlZxdHQ5cjYwZEF4RlJLMVVVWEV4TWpNeUt4UlFVQ2dVampCRTFGSmQvVUVlQUVlSkdxaXlBT1NPWWFoTWx5NWQ2dFQrNnB1M3F0VnE5T3ZYRC92Mzc4ZHZ2LzJHRThkUElEWTJGcTh2ZXgyeHNiRUFTa3R3WjJSa0lMWjdyT080Ni9wZGg4VkxGbVBKNGlWWXVYSWw5dXpkZzBXTEZqWDhCYlV4UGo0K2xVNFpLM1Bnd0FGOCs4MjNtUFRBcEFvamJtWGZJd29LUzRzaStQdjdWM21lNStjK1g2ZCszWGpqalFnTEN3TlFPaVY5MDZaTk9ILytQQUJnNG9TSjZOT25Ed2JjTUFCOSt2VEIxS2xURWQweHVsYm5yV3MvR3NPSjR5ZXdZc1VLREJ3NEVHUHVHSVB1UGJyanVXZWZ3N3dYNTJIeGtzYTVwMUpid2xCRTFNcVlUQ2FrcGFWWHFKU2tWQ29SRkJRRUg1L0tGMkVTdFVSWGY0QXZtMVpIOWNQM3J0VHNXYlByZkUrV3E4UDR0cTNic0dMRkNsaXRWdlRwMHdlTEZpMkNRcW5BZ2YwSGNPYk1HZGhzTnV6YnV3OUdveEg5Ky9WM09qWW1KZ1lyVnE3QWhnMGJNT0xHRVExK1BlN0VaREpoN1pxMVdMTm1EVWFQSG8xNzc3M1hzYTlzZEdQTkQydlFxMWN2L1B6enp3Z09DYTczNkUxbEpqODRHZkh4OGZqNG80K3hkKzllNU9Ua1lQUy9SdU9lZSs3Qjd0MjdzZXVQWFhqN3JiY2hDQUo2WDlzYmFyVWFHbTlOaTZzNCtQT1duN0ZxMVNyMDd0MGJjLzR6QjBCcElZdm5uMzhlQ3hZc3dQL1cvUTlBNlQyWnltNVlXMTVaOVRsM3dsQkUxRXFJTmhHWm1abkl5ODkzMnE1U0tSRWNGQXlOdDhaRlBTTnFQUHhRVDQzaG5udnVnWitmWDUyTzBSdjArT0x6Syt1SytsN1hGNU1lbUlUaHc0Yzd6aFVYRjRkMTY5WTVBcFN2cnkvKy9lOS9vKzkxZlN1Y1Q2VlNZY0tFQ1ExNEZlNHBJU0VCZit6NkE3T2ZtWTNodzRjNzdRc0xDOE10dDk2Q0hkdDM0TTgvLzRSV3E4WGoweDV2OERVdlpWN0NhNis5aHF5c0xKU1VsQUFvL2RyMjY5OFB0OTEyRzJKaVlnQUE0OGVQeC9qeDQ1R2NuSXhkZit6Q0g3dit3RHZ2dkFQWit6SXNXcnpJTVlMb2FuYTdIUVdGQlJnN2Rpd20zai9SNlJjRWZhL3JpemZmZWhPZE9uWEM4dVhMNGUvdmp5a1BUNmx3anJMUTVFNGtScE9SOHhTSVdqQTdjR1hkVUxtS2NqS1pES0VoSWZEeDlYRmQ1NGlJcW5EeTVDa0VCZ1lpT0RpbzVzYU5wS3hnUi9uN1lUV0ZzdS9GVFgwZGFqNmZmZm9aRkFvRndpUEMwYWxUcHhxTEw1U0ppNHZENGNPSE1XSENCUDVTcDVWaktDSnF3WXFMaTVGeDFib2hDUUMvQUg4RUJ3WFZlWG9JRVZGemNVVW9JaUtxTDA2ZkkycUJUQ1lUMHRNem9OUHBuTFo3ZUhnZ1BMd2RLeGtSRVJFUk5TS0dJcUlXUkxTSnlMeDBxVUlWSkxsY2pyRFFVSzRiSWlJaUltb0NERVZFTFVSeGNURlNVbElobHJ2ZmtFUWlRVUJnQUlJQ0F6bFhtWWlJaUtpSk1CUVJ1WmdvaWtoUHowQkJRWUhUZG0rTkJxRmhvUzY1MlJzUkVSR1JPMkVvSW5JaHZWNlBsSlJVV0N3V3h6YTVYSTd3OEhidzlQUjBZYytJaUlpSTNBZERFWkVMMk8xMlpHWm1JamZYZWUyUXY3OGZRa0pDT0ZXT2lOb0VuVTZIUzFsWnJ1NUdxNlhYR3lDVHlhQlFjTVlBdFQ3QlFhMnI4aVJERVZFek14cU5TRWxKaGNsa2NteVR5V1NJakl5QWg0ZUhDM3RHUk5TNDlIbzk5SHE5cTd0QlJDN1Eya0lSNzFORTFJeHlzbk53S1N2TGNUZDBBUER4OVVGWVdCaWt2T2NRRVJFUmtVdHdwSWlvR1pndEZxUWtwOEJnTURpMlNhVlNoTGRyeHpMYlJFUkVSQzdHVUVUVXhQTHo4NUdSa2VsVWF0dlQweE1Sa1JHUVNhVXU3QmtSRVJFUkFReEZSRTNHWnJNaEpTVVZKU1Vsam0wU2lRUWhJY0h3OS9kM1ljK0lpSWlJcUR5R0lxSW1ZRFNhY1BIaVJkaHNOc2MycFVxSjlwR1JVQ2dVTHV3WkVSRVJFVjJOb1lpb2tSVVZGeU1sT2NXcG1FSkFZQUNDZzRQQlF0dEVSRVJFTFE5REVWRWp5czdPd2FWTGx4elBCVUZBWlB0SWVQRkdyRVJFUkVRdEZrTVJVU093MisxSVNVbEJVVkd4WTV0TUprT0hEbEZRS3BVdTdCa1JFUkVSMVlTaGlLaUJiS0tJaXhjdndtZ3dPcmFwMUNwMDZOQ0I5eDRpSWlJaWFnVVlpb2dhd0dReTRlTEZSRml0VnNjMmIyOE5JaUlpSUpGd0JSRVJFUkZSYThCUVJGUlBlcjBlaVlsSlR2Y2ZDZzRPUm1CZ2dBdDdSVVJFUkVSMXhWQkVWQThGQlFWSVRVMXpQSmRJSklpSWpJQzNSdVBDWGhFUkVSRlJmVEFVRWRWUlJub0djdlB5SE0rbFVpazZkT2dBbFlvRkZZaUlpSWhhSTRZaW9qcElTazVHY2JrS2MwcWxFaDA2UkVFbTQzOGxJaUlpb3RhS24rU0lhdW5xUUtUeDhrSkVaQVFFVnBnaklpSWlhdFVZaW9ocUlUa2x4U2tRYWJWYXRHc1g1c0llRVJFUkVWRmpZU2dpcXNIVkkwUytQajRNUkVSRVJFUnRDT2Y5RUZXanNrQVVIaEh1d2g0UkVSRVJVV05qS0NLcUFnTVJFUkVSa1h0Z0tDS3FCQU1SRVJFUmtmdGdLQ0s2Q2dNUkVSRVJrWHRoS0NJcWg0R0lpSWlJeVAydytoelJaVmNISXBiZEppSWlJbklQSENraUFwQ2VuczVBUkVSRVJPU21HSXJJN2VYbjV5TXZMOS94bklHSWlJaUl5TDB3RkpGYjB4c01TRXRMZHp6WGFEUU1SRVJFUkVSdWhxR0kzSmJGYWtWaVlxTGp1VktwUkVSa2hBdDdSRVJFUkVTdXdGQkVia20wMjVGNE1SR2lUUVFBQ0ZJQlVSMmlJRWdrTHU0WkVSRVJFVFUzaGlKeVN5bkpLVENaVEk3blVWRlJrTXRZakpHSWlJaklIVW1NSnFQZDFaMW9EQ21HWEJ3dFNNYjVrblNjTDc2RWZJdk8xVjBpb3F0bzVaN29yQWxHakZjWWV2bEdJa0x0NytvdUVSRVJFYlgrVUdRV3JWaWJlZ0JiTW81QVJLdCtLVVJ1UllBRVk4TDZZSHo0QU1na0hMUW1JaUlpMTJuVm9TaEpuNE4zenYrQ0RHT0JxN3RDUlBYVTNpTUEwenFPUXBSbmdLdTdRa1JFUkc2cTFmNTYxaWhhOE5hNUxReEVSSzFja2o0SGI1L2ZBcXZkNXVxdUVCRVJrWnRxdGFIb2grUjl1R1FxY25VM2lLZ1JYRElWWVUzS0FWZDNnNGlJaU54VXF3eEY1MG95OGV1bFk2N3VCaEUxb2swWi8rQnNTWWFydTBGRVJFUnVxRldHb2w4eWo3S2tBbEViWXdld0krdVVxN3RCUkVSRWJxaFZocUowUTc2cnUwQkVUU0NOLzdlSmlJaklCVnBsS01ybVdpS2lOaW5ka09mcUxoQVJFWkViYXBXaFNHOHp1N29MUk5RRStIK2JpSWlJWEtGVmhpSWlJaUlpSXFMR3dsQkVSRVJFUkVSdWphR0lpSWlJaUlqY0drTVJFUkVSRVJHNU5ZWWlJaUlpSWlKeWF3eEZSRVJFUkVUazFoaUtpSWlJaUlqSXJURVVFUkVSRVJHUlcyTW9JaUlpSWlJaXQ4WlFSRVJFUkVSRWJvMmhpSWlJaU5vVXE5V0t0OTk2RzRmL09WeXI5bXZYcnNVUFAveFE1ZjcxNjlkajdkcTF0VHJYenAwNzhkNTc3OVdxTFJHMUhBeEZSRVJFMUthSW9vanQyN2NqSlRXbFZ1MFAvM01ZL3h6NnA4cjlwMCtkeG9rVEoycDFyb1Q0Qk96ZHM3ZFdiWW1vNVdBb0lpSWlJcnJLd1lNSEVSY1hWMkg3aWVNbnNILy9mZ0JBWW1JaXRtL2YzdHhkSTZJbXdGQkVSRVJFZEpVZDIzZGd6UTlyS214ZnMzWU5OcXpmQUFENDY4Ky84UFpiYitQTEw3NkUzVzV2N2k0U1VTT1N1Ym9EUkVSRVJBMWxOQm9SSHg4UEFMQmFyQUNBekl4TW5EcDFDZ0RRc1dOSFhMcDBxY3BqYlRZYkVoTVRBUUJhclJaRGhnN0IwaVZMa1p1YjYyaFhWRlNFNDhlT1kvcjA2UUNBU1E5TWd0cERqYzgvK3h5cHFhbDRaczR6VGZiNmlLaHBNUlFSRVJGUnE1ZVptWW5ubm4zT2FkdW1UWnV3YWRNbUFNQWJiNzZCT2MvTXFmWWNNNmJQQUFBOCtOQ0RHRE5tRE9SeU9YYnMyT0hZdit1UFhaREw1Umc4WkxCajI5aXhZK0hyNjRzdG03ZEFFRGdCaDZpMVlpZ2lJaUtpVmk4aUlnS2ZmL0U1QUdENzl1MzQ1dXR2TVBIK2lSZzFhaFFBd05mWEYyKzgrVWFGNHo1WjlRbmk0dUlRRlJXRkdVK1docUxBd0VDb1ZDb01HVG9FS3FYSzBUWTFMUlhEaGcrRGg0ZUgwemxHamh5SjRjT0hReXFWTnRYTEk2SW14bEJFUkVSRXJaNVVLa1ZnWUNBQTRQVHAwd0FBVDA5UHh6WUE2TnExcTlNeEZ5NWNRRnhjSENRU0NUdzhQQ3JzZi9ycHB3RUF4NDRkQXdCTW16WU5WcXZWc1gvYjFtMjRydDkxOFBYMVpTQWlhdVVZaW9pSWlLak55TTNOeGRFalJ3R1VGa0w0KysrL01XL2VQS2hVcWdwdFAvLzhjNFNFaGtEcnE2MndiOXJqMDVDZG5RMEFNSnZOQUlCeFk4Y0JLQjJWV3ZqYVFxeitmalUrLy94elBEbnpTUXdZTUtDcFhoSVJOUU5PZm0xRS9meWk0U2xWdXJvYjFmSlRlQ0ZHRTRvWVRTZ1VRdldaV0NhUk90b0dLRFhOMU1PV1FRSkFKY2loRXVRMXZrOWxwQkxCY1l4VXd2OWFSRVN1OE9zdnZ5STBOQlFBRUJvYWluTm56K0dsK1M5QnA5TTV0ZHY2KzFZY08zb01reWRQaGt4VzhmdjhRLy8zRUo2YytTUWVmdmhoaUtLSTl1M2I0OG1aVCtMSm1VOWkwcVJKOFBUMHhQTGx5eEViRzR1RnJ5N0VOMTkvMHl5dmo0aWFCais1TlpKMmFqL003WDQzUGhzd0RVL0czQXFKcXp0VWhaRWhQYkMwOS8xWTJ2dCt0Rk5YL00xWWVYNEtUMGZiZjRYMWFhWWV0Z3hSbm9GWVBlZ3ByQjcwRkY3cU1iWld4L3lyWFYvSE1mZEU5Ry9pSGhJUjBkV0tpNHV4Y2VORzNIekx6UUNBNkU3Um1QL1NmRnk0Y0FIelhwd0hrOGtFQUVoUFM4ZEhIMzJFSGoxNllNaVFJWldlNi9ycnI4ZXdZY05nTUJvQUFGby9MVFJlR2d3Yk5neDlyK3NMb0hSNjNnc3Z2b0NKRXljaUpEU2tHVjRoRVRVVlRwOXJKSGRGOUlNRWdFS1FRWVFkVjkrdDRLRU93NkNTS2hwMGpWUjlMamFuSDI3UU9ZaUlpTnFxNzc3OURnQncwMDAzNGZQUFNvc3U5T3paRTNOZm1JdWtwQ1FvbFVyb2REb3NXYklFVXFrVXM1K1pEWW1rNmw5amlxS0l6WnMyUXk2WEl6TWpFd3NYTHNROTk5eURTUTlNY3JTUlNDU1llUDlFQUlEZGJvZkZhb0hOWnNPZmYvNko3T3hzMkd3MmpCOC92Z2xmTlJFMUJvYWlScUJWZUdKNFVDd0F3R0szNFlla3ZSWGFqQWpwQVkxTTNhRHJIQzlJcWpRVWVjbFVDS3RoMUtlTXYrTEtOTGhJejBESXE1a2FwbFY0T1QyTzBZVFc2aHE1NWhMa21vcHIxYll5VDNTK0dmMzhPOVg3K0t0dFREMkVEYWtIRysxOFJFVFU4c1RGeFdIejVzMllNSEVDMUdybm43ZjkrdlZEdjM3OVlEYWJzZkRWaFVoSVNNRHpjNTlIVUZCUXRlZmN0blViekdZenJybm1HdGhoeCtRSEoyUEo0aVhRZUdzUTFUNEt4NDRkUTA1T0RyS3pzNUdWbllYY25GeEhJWVpscnkrRHY3OC9PblZxdko5blJOUjBHSW9hd1ozaC9TQ1RsRmFkK1NYOUNISWFFQWpxbzZkdkpKN3Rka2VkajN1NnkrMjFianMwcUJ1R0JuV3JWZHYxS1FmeGRlSnUzQm5lRDZFcTN6cjE2WWZrdmZDU3FlQXI5Nmk1Y1MycEd6aENSMFJFcllPZm54L3V2dnZ1U3ZjWmpVWXNYclFZSjA2Y3dKU0hwMkR3NE1HVnRpdVRuWjJOVHovOUZPUEdqOFBadUxNd1c4d1lQSGd3SG5uMEVmajYrdUxzdWJNNGNPQUFBZ01ERVJFWmdUNTkreUF3TUJENzkrM0hzV1BIOE0yMzM3QWlIVkVyd2xEVVFINEtMOXdXMmhzQW9MT2FzQzU1ZjZYdEhqM3djWjNYR2Zrck5WalVhd0s4NWFXLzhkcWJjNjRoWFcxMjEvdDNRamZ2ZG5VNjV1ZjBJOGcxbHlETmtGZGxtekMxbitPOVREZmtWekpaMFZtUlJlOTRYTnRSdGRCeWJkUlNaYTFHeVFMTEZhUHdWMmhxZFV5UlJZOU1ZMkdON1lpSXFIcGR1M2JGZ2xjV1FLMVdPNnJGbGNuSnljRXJDMTVCUWtJQ3hvMGJoM3Z1dWFmRzh5MWZ2aHdlSGg0WU0yWU16c2FkZFd5LzY2NjdISS92dmZmZUNzZkZYNGdIQUFZaW9sYUdvYWlCN21zLzBGR2RiRzN5UGhSYmpaVzJNNG1XT3AxWEljZ3dxK3RvUnlEYWxYVWF2MlVjcTdUdDhZSWt6RG55ZGEzT2UxTklUOXg2T2NTOUZiY0Y2ZFdFRDYzQ0N5OTJ2OXR4L1UxcC85VHFHdmxtWGMyTnF2RnAvSTRxOTRXcHRmamd1b2NCQU5tbUlrdy85R21kemwyZlViV09Ya0ZZMnZ2K09oMXpTMmd2M0JMYXE4WjJPeStkd3ZKenY5VHAzRVJFVkxtb3FLaEt0Ny85OXR0SVNFakEvMDM1UDR3ZFczUHhITHZkamt1Wmx6Qmp4b3hLUzNrVFVkdkRVTlFBSVNwZmpBenVBUUM0WkN6RWxrWXFnaUNWQ1BoUHR6R0k5Z29HQUNUcmM3RGkvTzlWdHRkWlRZZ3Z1VlNyYy9jeGQzQThUdFhuNEtJdXU4cTJRVXFENDNHQldWZnJhNVQ1NzRtMUVLNGFIM3M0ZWdSdUN1a0pBSGo5ekVZY3lidm90TCttOERnd29Jdmo4ZCs1OFhYcUR4RVJ1YWVubm5vS0Z5NWN3TUNCQXl2ZHI5UHBvUEcrTXRvdmtVanc2c0pYRVJ3YzNGeGRKQ0lYWXlocWdJZWpSemp1Ui9OWndrNVk3YUpqM3kyaHZSQmZmQWtYU2pMcmRFNEJFanpUOVYrNHppOGFBRkJrTVdEcDZaOWdGcTAxSEZrN2gzTGpIU001MlRXc2ZTcXlHUERCK2Q4QUFFblZoS2VxVk5ablc3bjN5Q0phWWF6akNOb05BVEdPeHdkekw5UzVUMG02Ykh4eGNWZU43ZndVbnJpajNYVUFnRXhqSVg3Tk9GcmpNVDE4d2gxZnQ4UDVGM0c4SUxuR1k1THI4YjRTRVZIZEJBVUZPUlZWZU9lZGR5Q1h5NkdRSzVDWm1ZbUVoQVRjZWVlZFRzY3dFQkc1RjRhaWV1cnYzd25YK1hVRVVQb0J1UHdIOUZDVkx4NkpIZ21aUk1DaHZIaThGYmNGQnB1NXFsTTVLQVFaNW5RYmczNlhQMWlYV0kzNDc0azFTRGZrMTNpc244SUxRMnBaQ0tITXlNc2pOclVSNnhPQldKK0lHdHY5blh1aFZ2MnRqMkNWRHpwNmxmNVEwOXZNT0ZXWVV1ZHpwQnZ5OFZQcTN6VzI2K0FaNkFoRnVhYWlXaDBEd0JHSzRvclNhbjBNRVJFMXI5U1VWTVRGeFFFQTVISTVldlh1aFhIang3bTRWMFRrU2d4RjlhQVFaSmpTOFVZQXBTVzRQN213M1duL3BBNURJYnM4Z2lSSWhGb0ZJaCs1QitaMnZ3dGROR0VBU2ovMEx6aXhydHJwYmVVRnEzendVSWRoZFhrWlRTTExXTmhrb2FqOEtOR2gzSGlua1RraUlxSXlDb1VDbTdkc3JuTC9HMisrQWFEMFBrUVNpYVRhZXhVQndMejU4MnA5N1ljZmVSZ1BQL0p3cmRzVFVjdkFVRlFQRDBRTlFiREtCd0N3TG5rL01vd0ZqbjNkdk50aDRPVVA3eWJSZ28vT2I2M3hmTjI4MjJGT3R6SHdLM2Rmb0RYSisrbzg5YTZNMVM3Q2FyZlY2OWo2a0VrRVIwbnlwalN3WENqYWxYVzZ5YS9YVWd3SzZJTHIvS09ScHMvRHhyUkRqVGFWa29qSTNRbUM0T291RUZFTHdWQlVSejE5SWpHNlhWOEFRSW8rRit0VERqajJTVkM2enFqTTZxUzl5RElWVlhrdXFVVEF1SWdCR0I4NXdMRTJxY3hESFlhaHUwODR2cjY0R3luNjNEcjFjVXZhUDdWYU45Tlk3b25vandlaWhqYnBOVUpVdnVoMHVjUjFnVVdQby9tSlRYcTlBb3NlNjFOS2IvaDZxVnpvclU1OGNTWTJYNjdRZDY0b28xSDZNVFNvRzJaMUdlMTQzdEVyQ0srZjJkZ281eVlpSWlLaVVneEZkU0NWQ0hpeXk2Mk9lbXFwK2x5TWl4d0FtVVFLbVVSQWdNcmJVVEV1dnVRU05xVWVxdkpjWFRSaGVDTG1aa1I2QkRpMm5TMUtSNGF4QU1PQ1lpRUIwTTh2R24zOU9tTG5wVk5ZbmJRSHVjMThVOWlHcW13RXFYejRrd3N5cUFTNTAvNnFDaS84cTEwZngvditWOVlaaURYY202aWg4czA2ZkoyNHUwN0huQ3hNd2NsNnJIT3FUdGthcFRMOS9LT3JhRWxFUkVSRTljVlFWQWUycTlhdzNCQVFneHNRVTZHZDFTN2l2WE8vVnZyQlBWVGxpMGtkaGpwTkJiTUQrREgxYjN4emNUZEUyUEZyK2xFODBta0VPbm1GUUlBRUk0TjdZRWhnVjJ4SlA0dzF5ZnRndE5XK1lsdTQyZy90UFB4cS95SnJLY3RZV09ONnAzc2pCMko4NUlBcTkxZDJ2NkJwZjMrQ3pLdEdadFJTQlVaY0xuME9BSjI5US9Gc3R6dHdwaWl0MXZkT3VscHpUZm03bXMwdXdsS0hxWTFKdW13TUNlenFlSjdJYW5WRVJFUkVqWTZocUk2TzVGL0V6U0ZYYnNwcHRGbFFZalhDWDZseGpHU3NUZDVYb1lSMXRGY3c3Z3p2aDRFQk1VNmpKV21HUEh4NGZxdlRDTVBaNG5ROGUrUWJqQXpwaVVsUlErQWo5NEJDa09IdThQNFlIdFFkWHlmdXhzNUxwMnJWMzZGQnNkVUdrL3JhbG5uQ1VhNjdxZDBVMGhOcXFRSUFVR3cxbGhhajBGd0pxWDM5T21KMFdCOHNQcldoMW9GalhPUUEzQmRaK2YwcW10S1IvRVM4Y25KZHJkdi9sSG9JQVVwdjlQUHJpRFJEUGo2czVuNVZSRVJFUkZRL0RFVjE5RjNpSG14Sy9RZkZWaU9LTFFhSXNHTllVQ3llN25JN0FPQ2lMZ3YvdTd6T3lGT3F4S0RBcmhnUjNCMWR2TU9jem1NVUxWaWZjaEFiVWc1VVdrWE5qdExnc1RmN0xDWkdEY1p0WWRkQ2dBUmFoU2RteHR5R1cwTjdZOVdGN1k1aURFbTZiTXcvL2dNQUlLZUtkVXhtMGRxZ2FXY0NKRkFJRmYvSjdNNDY0MWhEazZ6UGNXdy9YNXlCM3pLT09iV045UWxIaEljL2dOSlM1dGxHNTc3cWJTYW41eElBdDRmMWNUei9OZjJvVThpN083d2ZKbCt1dWpjbGVnUSt1bEJ6WVF0WHFrMGx3dktzZGhzK3VyQVZIelZSZjRpSWlJaUlvYWpPQ2kxNkZGcjBqdWQrQ2k4OEdqMFNRR25vZUR0dWkyTUU0OWF3M3BnVU5jVHBlTE5veGE4WlI3RSs1YURUZWFxaXQ1bnhTZndPL0prZGh4a3h0eUpjWFRvVkxrWVRpam5keG1ER29jOWd0ZHVndDVsclhNL3kycWtOT0Y2UVZLZlhXMTZrUndEZTdmdFFoZTA1cG1Ma1ZMTGU2ZSs4ZVB5ZEYrKzA3ZkZPb3h5aDZKZjBJemlVbDFEdE5mdjdkMExJNVVwL3lmb2NITW0vNkJTSzltU2Z3L2pJRzZDV0tuQnJhQzhjTDBqRXZwenpOYjZXaXlWWk5ZNjJDUklKaGdYRkFpZ05xWC9VY25UdWFrRXFiM1MvZkkrbnVvWWlJcUsyUkJSRm1Fd21pUGFtWFJmYWxxaVZLZ2hTVnNramFtb01SUTBnUUlKWlhVZkRVNllFZ0FxVjR0YW5ITUMxMmc3bzdoT09Jb3NCV3pPUFkwdjZZZVNiZFhXKzF0bWlkTXo2NTB2YzEvNEczQjNlSHdEd1Z0em1aaTI5N1FwM1IvUjNQSzdzWnFoWnBrSjhGcjhUMDJOdUFRQk03M3dyemhkblZoclN5anVRZXdFSHl0MXd0eklxUVY0dUZObXgvTnd2ZGUwK0FPREc0TzRNUlVUazF2THk4cENUa3d1em1kOEQ2NnBEeHc3dzlQQndkVGVJMmp5R29nYTRyLzFBOUxqOFlmZG9RUkkycHg5MjJtOEhzUEw4NytqbTNRNjdzazdYYVlGOVpheDJHNzVOL0F0N3M4K2h2V2NBemhVM1R0bm5sbXB3WUZmSHpXeHp6U1hZblhVR25TK1g1UzV2MjZVVDZCL1FDZjM4b3VFcFUySldsOUdZZC96N0pxNVBWM3ZsSyt6cHJhWnFXaElSdFMyaVRVUnljakpLZERxb2xFb0VCQWJBMDlPVDl3ZXFBN1ZTNWVvdUVMa0ZocUo2dXM0dkd1TXVUK1BLTit2d2J0eVdTdHVsR2ZLUVpzaURRcEJCSlpGWDJxWXVSTmh4VVplRmk3cXNPaC9iMVRzTWFtbjkreENnOUs3M3NYVWxrMGp4UUljclV3OS9TTnBiNmRxck1oK2MrdzN2OW4wSVBuSVB4UHFFWTJ6RUFLeEwyZDhjWGEyUldxWndQR1lvSWlKM2twcWFDcjNCZ1BEd2R2RDE5WFYxZDRpSXFzUlFWQStSSGdHWTNYVTBCRWdnd282MzRqYWpvTno2SUlVZ1F6dTFGbUVlZmppZW40UmlxeEd2WG5NZllpb1o1YWlyTkVNZVpoejZyRjdIVG1nL3FNSFhieTUzaFBkRmtMSjBMVkc2SVIvYk0wOVUyNzdRb3NmSzg3L2orZGk3QUFEL2JqOFF4d29TY2I0NHM2ZWx2emNBQUNBQVNVUkJWTW43V2hNUHFkTHhXTS9wYzBUa0p2SUxDbEJVWEl4MllXRU1SRVRVNGpFVTFaRy9Vb09YZW94MWxJZytWWmlDamw3QkdCVFlCYUZxTGNMVVdnUW92UjNsdVNmdmU5OTFuYjFLVTFXZmEydytjZytNamJoU1RPR2J4TjIxNnZlQjNBdlljZWtrUmdUM2dGUWk0S2t1dDJQMjRhOWdGcTFOMmQwYWVjcXVUSDBvc1JwZDJCTWlvdWFUbTVzTGxWb0ZyWi9XMVYwaElxb1JRMUVkallzWUFIK2x4dkc4cDA4a2V2cEVWdHJXS0ZwUWZQbEQ4UDZjYzdoWVV2V1V0MEdCWGVCMStjUHo5a3NuWVJVclgzOVVZS2xia1lZaWl4NXBoandBd0h0bmY4WFo0dlE2SFY5ZXFNb1hML2E0QndDUWJ5NnA5M211NWlQM1FHOXRGR0kwb1ZnVnZ4MFQyZytDeCtYUWVhNDRvMWJWNU1wOGxyQVRmZjA2d2tmdWdYWnFQenpRWVNnK2pkL1JhSDJ0RDIrNTJ2RzR4TUpRUkVSdG45MXVoOUZnUkdCQWdLdTdRa1JVS3d4RmRSUmZuQW1FOXFxdzNRNGcxMVJjdW9aSW40Y01RNzdUUFhzMlZGSTVyYnh1UHUwY29lanorSjNRMlJwbjdjbm05TU1WQ2tEVVY0YXhvTjVUOXlvekt1UWFUR2cvR0IyOGdpQUJrR2N1d1lIY0M3ajU4dnRyczR0MXZsbXB6bXJDWndrN01hdkxhQURBNkxBK09KQnp2c1p5NVUzSnAxd29LcllhWE5ZUElxTG1ZckdXanRBcjFTd1NRRVQvejk1OWh6ZFZ2UUVjLzJhMmFUb3BIWlJwb2V3OUZCQ0ZIeUNvQ0NJT1hNaHdnWUFJT0VCQVdZSUlnb3FpYkZGUWNhQ0lMQVZCRUNoRFZrRkcyWVZTT3VoTWt5Wk44dnNqOU5MUUZncTBWTnIzOHp3OE5PZWVlKzY1YWNUNzVwenpudHVEQkVYWDZVQnFESEdXVkdJeUU0a3hKWEVtTTVHem1VbWN6YnhJbHNOVzB0MERRS2ZTVU1WNDY3NmRPMmUraU1WZThMMnJVUkh1SFVJRC95bzBES2lxbE44WldNT3RudDNwNExWYUR5cFREMWVjKzRlVHBvVHI3cyttK0VPMEQ2bFBJLytxcUlDQk5lOW55RDhMUzJ3YVhlNlJ4VFNiQkVWQ2lESWdaeDhpMlk5SUNIR2JrS0RvT3NWWlVoaXdjMjVKZCtPcWdqMzltTmFrMXkyNzNwajlTL09NeEhocDlIUU1iVWg5LzhyVTg2dmtsbXdndHpoTENwR0owVVFtUnRPajhwMUtvSlNRbGNaM3A3ZmVjSisraVA2RGo1djFRYS9XRXVycHg5UFYydkRsaVkwMzNONk5NbWowaEhpNkZoZzdjVTFuRkVJSUlZUVEveTBTRklsaTRhSFIwVGU4WGI3SHptUW1FcGtZemJiRW81eTZOQkxVS2JTUkVoQTVjYVhZdnBtUnR6aExDai9HUlBKMDFUWUFCTjNDZE9LNS9TK2tuakx5bFppVmR0VzA0bGZqcC9NaTNXYStxVVFaUWdnaGhCQWlmeElVRlpOS1hvSFU4NnVFUnFWbVZleWVFdXZINW9SRHpJNWVWK1R0OXF6YW1xNFZteFY0UE5scXdteTNLbG42VG1URXN5M3hLRnNUanhCclRuYXJHK3poUjcvcWx3T29uMk4yc0MvbDlFMzM4ZWVZSGJRdVg0dU44Zit5L0JwcnVtNUVEZTlRZkhTZXhGdlNTTXhLZHd2aXZEUjZPb1EyNEpscWJaU3lxSlF6MTMwTlg1MkIwZlVlSmNJbmxQUnNNOU1PL2NiK0luaHZoQkJDQ0NIRVpSSVVGUUZQalk0YTNxSFU4ZzJqdG05RmF2bUc0WE1wYWNMbWhFTWxHaFJsT3h4RmxyUWhOMXNCMmZGeTI1SjRoUFBtWkxZbUhDSE9rbHBndmZpc1ZKYWMrcHZuN21qTGlZd0xMRG0xdVVqNm1PMTA4TWFleFdRN3I5M1hHM0dIZHpDdlJIUlNYanR3WXJIYmNEcWRHTFh1MHdVZE9GbCtkdGQxWCtQUnluY1I0Uk1LZ0kvV3dLQ2FuWGxweDV5YjY3Z1FRZ2doaEhBalFkRjEwcXJVVkRVR1VjTW5sQnJlb2RUMHJVQWxyMERVeWlRcGQxa2x2RWRPU2ZyczZOcEMxMTF4N2gvT21CSTViMDR1MGlsaXhSVVFBWGxTckt0UkthbkVjN001N1h4MmRLMWJOc0xDOHRONXViM09uZDViQ0NHRUVFSVVEUW1Lcm9OV3BXWlJxNEVGSmcwQVNNeEs1MURhV1E2bnhSS2RmdjZxZXhNSmQwVXhaZTVXT21lK3lFbFRQTjVhVHp3MWV2UnFEUnFWR2hVcXNodzI0aTFwSEVpTllYWHNuanhUQmd0clhWd1ViWUpxbzFHcEFWaDdmbDlSM29JUVFnZ2hoRUNDb3V1UzdYUndNUFVzTGNwVlY4cGl6Y2tjU0kzaFlHb01CMU5pU01xMXFXbVlJWUMrNGY4clZOc0JlbS9sNStmQzJ4YTRlV3R1NitMMlh6Tmx0WmRXVDBWRHVVTDE0WHA0NjJUdkNiUGR5ckRkWHhYck5RNmt4akJzOTFjMENhakdPWE15dXk0ZUw5YnJDU0dFRUVLVVJSSVVYYWMvNHc2UWFzc2tLdVVNVVNsblNMYWFDcXhiM3NPWEI4T2FYUGMxT29VMkxGUzlBNmt4MXd5SzdncU00SzdBaU92dWcvanZPSk9aZUVOVDc0UVFRZ2doUk9GSVVIU2RJcE9paVV5S0x1bHVDQ0dFRUVJSUlZcUlCRVhGNkVES0daN2E4bkd4dFc4dFJCS0hMWWxIV0hoOFE1RmYrOUVxTFhtZ1F1TWliMWNJSVlRUVFvaGJUWUtpWXVUQWllVW1OaUF0Q2xaN3R0czZwNkppenJZV2VadENDQ0dFRUVLVUJKVWx5MUowK1k5dmtTZTN6eXpwTGdnaGlzbDNkdzB1NlM0SUlXNlMxV3JsNk5Gb0tsV3FpTCsvZjBsM1J3Z2hya2xkMGgwUVFnZ2hoQkJDaUpJa1FaRVFRZ2doaEJDaVRKT2dTQWdoaEJCQ0NGR21TVkFraEJCQ0NDR0VLTk1rS0JKQ0NDR0VFRUtVYVJJVUNTR0VFRUlJSWNvMENZcUVFRUlJSVlRUVpab0VSVUlJSVlRbzFXdzJHNGNPSFNJOVBmMkcyekNaVEZkdC8rTEZpemZjZGxHN2NPRkNTWGRCaU51T0JFVkNDQ0dFS0RYaTQrTlp0bXdaOGZIeFNsbE1UQXh2dlA0RzY5YXRVOHJPbmozTG9JR0RpTm9mZGMwMjkrL2JUKy9uZW5QczJMRjhqKy9idTQvbmVqMVhxTGFLZ3RQcDVLT1BQbUxyMXExNWppVW5KL1BDOHkvdzI0cmZia2xmaENndHRDWGRBU0dFRUNLSDAra3M2UzdjMWxRcVZVbDNvY1N0WGJPV3BVdVgwclJwVTZYczdObXpBRlFQcjY2VUdRd0dEQVlESTBlT3BGdTNidlR1MHhzUEQ0OTgyNnhUdHc0QkFRSE1uVE9YS1I5TXlYUDh3SUVEK1BqNFVMZGUzUUw3bFpHUndjL0xmcjdSMndLZ3g2TTlNQnFOWkdWbFliUGFtUFRlSk82OTkxNzZEK2lQcjY4dkFILysrU2RPcHhPdFZzdTJiZHV1Mmw3TGxpM2xNeVBFSlJJVUNTR0VLREc1ZzZDY255VXd1akVxbFFxbjArbjJrRnZXSG5nZERnZnIxcTJqWHIxNlZLdFdUU2svZWVJa0FPSFZ3NVd5d01CQUpyOC9tZm56NXZQcnI3K1NrcExDbTIrOW1XKzdPcDJPNTNvL3gzZmZma2RLU2dyKy92NXV4N2R0MjhaZExlOUNvOUVVMkRkVGhvbWxTNWZlek8xeC93UDNZelFhOGZUMDVJMDMzNkJwczZiTSttd1dvYUdoUE5mN09Td1dDNzh1L3hXZFRzZThlZk1BMTlRK3U5Mk9wNmVuMG83VmFzWGhjUERyaWwvTDNHZEVpSUxjbGtHUm44NkxWRnRtU1hkRENGSEUvSFJlSmQwRmNZdmtEb0N1L0hObEhYRjFWd1pCdWYva1Y2YzAyN2x6SjBsSlNmVHQxOWV0L0dqMFVVSkNRL0QyOW5ZcjEycTF2TnovWmVyVnIwZnQyclhkam0zY3VKRTl1L2U0bFZXdlhwMkZDeFlxcit2V3Jjc2Q0WGR3N3R3NXFsZXZ6ckpseS9MMHllQnA0SUVISHlBa05JVGZWaFk4cGUyRkYxN0E0R2xnNXFjekMzMi9IVHAwb0U2ZE9vU0VoQUN3WlBFU1VsTlQrZnp6ejZrUVZnR0F5Wk1tazVDUXdQUVowd0d3V0N5OCtNS0wxS2hSQTdWYVZsRUlrZU8yRElxcUdzdXpQK1ZNU1hkRENGSEVxaHJMbDNRWHhDMlFPd0J5T0J5b1VLSFJhbENyMUdpMVdubFF1MEVPaDRQczdHd2NUZ2YyYkRzT0hLaFVLdVg5TEF1QjBmSGp4d0dZK2NsTVBwMzVxVkp1c1ZoUXFWUTg5dWhqaFdwbjVNaVJwS2FtY3Zic1dWTFRVb2s3SDBmMTZ0WFJhdDBmbTBJcmhCSzFQQXExV3MyT0hUdllzV09IMnpVMUdnMGhJU0U4OE9BRFJYQjMrUXNMQzJQWnNtV1VLMWVPRlN0VzBLTkhEeVVnaWowWHkvYnQyeWtYV0k2MHREUjhmWDFadTNZdHljbko5SHF1VjdIMVNZamIwVzBaRkZVekJFbFFKRVFwVk0wUVZOSmRFTVVzSnhESythUFg2L0gwOEx6MmllS2ExR28xZXIzZTljTEQ5VkJ1dFZseE9wMm8xV3JVYW5XcEQ0d2FOMjdzTmswTTRQVHAwNnhmdDU3MjdkdFR0VnJWUXJWVHNXSkZtalZ2eHNNUFA4ejY5ZXVaTVgwRzQ4YVB5ek50TGpZMmx2NHY5NmQ2OWVyTStHaUdVbTR5bWVqNVJFOTY5K2xOang0OWJ2N0dDcENabWNsSE0xd0pGeDUvL0hFK21ma0pGU3E0QXFMNCtIZ21USmhBWVBsQURKNEd4bzBkeDhpM1IvTFFRdzhSRVJGQmVIajROVm9Yb215NUxZT2lkc0YxV0JXM2wyeW52YVM3SW9Rb0lscVZtdjhGRjd4SVdkeitjZ2RFVHFjVG81ZnhxbXN3eE0zeDlQUkVxOVZpdHBoeE9Cd0FwVDR3cWx1M0xuWHJ1djg3OHZubm53UFF1MDl2eXBVcmQ5MXRPaDJ1YVp4WGpoTGx0TzF3T0VoTVRIUXJUMDVPQmlBb3FQaSs2RGw4K0REVHBrMGpNU0dSRjE5NmtZY2ZmaGlBckt3c2Z2MzFWNVlzWG9LWGx4ZGp4NDNGYURReWV0Um9CZzhhekZOUFAwV25UcDJLclY5QzNLNXV5NkFvekRPQTdtSE4rZkhjOXBMdWloQ2lpRHhXNlM0cWVQcGZ1Nks0TGVXZUxtZTMyL0UyZWt0QWRBdG90VnE4REY1a21ES0F5MVBvU25OZ2xKdkQ0V0RMMzFzSUR3OUhvOUdRbXBwNjFmbytQajU1cG0vYTdhNHZZSTlGSDBPbjF5bmxTVWxKN05tOWh3ZTdQTWlxbGFzd21Vd1lqVVlBenA4L0QwQm9hR2hSM283aXUrKys0NXNsMzFBK3FEeFRwMDBsSWlLQ2d3Y1A4c2NmZjdCdDZ6Yk1aak1kT25hZ1g3OSsrUGo0QUREam94bk1uVHVYZVhQbjhlMDMzOUtpUlFzNmRPaEFvOGFOaXFXUFF0eHVic3VnQ09EaGlzM1lrblNFODVhVWt1NktFT0ltVmZVcVQ3ZXdaaVhkRFZGTXJneUlQUFFlRWhEZFFocU5CcjFlajlWcVZkWVlsWldnYVArKy9hU2twSkNTa3NJelR6OXp6Zm9MdjF5WVozVEhhclVDTUhyMGFMZnlWMTU1aFg3UDk2Tno1ODZzV3JtS28wZU8wcVJwRXdDT0hENkNUcWR6eTRCWGxIeThmV2pldkRsRGh3MVZnaDRmSHgrT0hqbEtseTVkNk5TcEU2RVYzQU15ZzhIQXE2Kyt5aU9QUE1MeTVjdlp1bVVybmUvdlhDejlFK0oyZE5zR1JUcVZoaGZEMnpQKzM3eVpYb1FRdHc4MUtnYUUzNGVhc3ZHUVZsWXBTUlZVcWdMM2doSEZ4OVBERTV2TnB2d09ya3pkWFZvdFg3NGNEdzhQcWxTcGdrYWp5Wk9WTHNmc0wyWVRIeCt2N1BXVFc1WTFDMDlQVDZaOU9BMkFVNmRPTVczcU5EdzhQWGl3eTRPQUs5bkJ2bjM3bEtCb3o1NDkxS3haRTUxT2w2ZTlvdERsb1M1MGVhZ0xNVEV4OU8zamZrKy8vdm9ydi83NjYxWFBYL1RWSWw1NTVSVkphaUpFTHJkdFVBUlExNmNpaSs4Y3lBOW5JMWtSdXhzSGtyNVZpTnVGR2hWZEtqU2haK1ZXYUZYeVArYlNMUGRJa2Flblo1bDRHUCt2VWFsVWVPZzlzR1JaVUt2VlpTSW9PbkhpQkR0Mzd1U2hyZzlScjE0OXBrMmRSdm55NVpYMDFUa09IejdNaVJNbmVQcVpwL01OMkUwWkpueDlmWlZSbjlRVTF4UThnOEdnMUduUXNBR2JObStpZDUvZW5EOS9uaU5IanZEQ2l5OFU0OTI1Mk8xMkxCWUxYYnQycFhyMTZ0ZXN2Mi9mUGpaczJLQWszeEJDWEhaYkIwWGdXcHo5Vk9YV3RDbGZpMzBwWnppYUVVdDArZ1dTYmFhUzdwb1E0Z29CT2lNUlBpRkVlSWZSMkw4S2xRMkJKZDBsVWN4eTcwZmtjRGpRcUdYYVhFbFJxOVZLa2d1ZzFBZEdTNzliaWxxdHB2dkQzUWtPQ2VhSDczL2c4MW1mOCs3WWQ1WDd0bGdzZlB6Ung0UldDT1hSUngvTnQ1MlUxQlMzL1kzTUZqT0FXOWJFdTF2ZnpkbzFhNG1NakNReU1oS05Sa083ZHUySzhlN2NOV3pVa0ZhdFdpbXZkLyt6bStuVHB6UDUvY2xVcmx6NWN0L05aalpzMkhETCtpWEU3ZVMyRDRweVZEWUVYbnJBYWxMU1hSSGl1bVdZVENSZnZFaGFXbnErRzFaNmVIcmc2K3VMbjQ4dm5nWkpYeXh1TDdtenpzbGFvcEtqMVdxVjMwTnBYMWYwejY1LzJMSmxDMTI3ZGxYVzFnd2FQSWczMzNpVGhRc1cwdS81Zm1Sblp6UGwvU25FeGNVeCtmM0pCVTdyakl1TGMwdVlZTEZZQU56K0xXN2NwREhCd2NITW5UT1hoSVFFSG5qd2dUenB1MitsREZNR0tTa3A2SFg2RXV1REVMZWJVaE1VQ1hFNzh6WWE4VFlhc2R2dHBLYWxrWngwRWZPbC8vRUNaRm15U0xBa2tCQ2ZnRmFqd2NmWEYxOWZIN3k5dlV2MWc0MG9QWEttME1ubnRlVGtyQ1hLNzR1WDBzUmtNdkhKSjUvZzYrdkxNODllVHE1UXMyWk5CZ3dZd015Wk0wblBTQ2N4TVpGOWUvZngraHV2VTd0MjdYemJjanFkbkRwNWlrY2Z1enlLWk1wd3pVVHg4dkpTeXRScU5ZODk5aGl6WnMzQ1lERHc3TFBQRnRQZEZVNWNYQndxbFlxQWNnRWwyZzhoYmljU0ZBbnhINkxSYUNnWEVFQzVnQUN5c3JKSVMwMGpOVFVWUzFhV1VpZmJiaWM1T1puazVHUlVLaFZlWGw3NCt2cmc2K3RiYkl0NmhiZ1p1YWRyaVpKVjJuOFhEb2VEVHo3K2hLU2tKRWFOSHVVMjdRMmc4LzJkT1JwOWxMVnIxZ0xRbzBjUDdyMzMzZ0xiTzNMa0NPbnA2VzVCVTJwYTNqVkZhV2xwckZtekJuQk5VZHU0Y1NQZHVuVXJzdnU2SGc2SGc2MWJ0cUpXcS9sbXlUZmNjKzg5aFZwdkpFUlpKMEdSRVA5UkhoNGVCQVVIRVJRY2hOVnFKUzAxalpTMFZDem15eU5JVHFjVGs4bUV5V1RpL1BrNFBQUjZ2SDE5OFBQMWRmc1dVNGlTVmhaR0tHNEhwZjMzOE1VWFg3Qmx5eGE2ZGV2bXRzYkdicmV6ZmZ0MlZxeFlRZFQrS0dyVXFFRjJkamJMbGkzanlKRWpQUDc0NHpSdjBUeFBlOHQvV1U1SWFBajE2dFZUeWk3RVhRREF6ODhQZ0pTVUZFYVBHczNwMDZmcDM3OC82OWV2Wjg3c09UZ2NEcnAzN3c1QVJrWUdVVkZSVisxN2xpVUxoOFBCdG0zYnJscXZVYU5HeXIvdm9hR2hUSjQ4bVNwVnF3Q3V2WlBteko3RHNXUEhhTldxRlgvODhRYy8vdmdqRlNwVTRONTc3NlZldlhwTW5qelpMYUFUUXJpb0xGbVcwdnV2b3hDbGtNMW1JeTB0blpTVUZNeG1jNEgxTkdvMVhrWWozdDVHak43ZWVFb2FaRkVDY3RhdzJHdzJyRllyd1VIQkpkMmxNaTArSVI2OVhvOU9wME90VmhkYkJqS3IxY3JSbzlGVXFsVHhscTJ0aVl5TVpPS0VpZHg1NTUyTUdqMEttODFHVkZRVWtaR1JiTjJ5bGZUMGRDcFdyTWpqVHp4TysvYnRBVmkvYmoyTEZ5OG1LU21Kd01CQUdqZHBUT1BHalduUm9nWEhvbzh4ZXZSbyt2VHRRM0J3TU1lUEhjZHF0Yko2OVdvcVZhckVwNTk5eXI2OSs1ZytmVHJKeWNrTUd6Nk1kdTNha1pHUndaalJZNGlPanFaQnd3WU1HRENBckt3c2hyNDJ0RWp1ODlQUFBsVXk0YVducHhNVEU4T3hZOGZZczNzUHUzZnZScTFXMDd0UGI3cDM3NDdkYm1mWHJsMzh1ZjVQZHV6WWdjMW1vM3IxNnJUdjBKNjJiZHVXNkxvbklmNXJKQ2dTNGpabWR6aklTTThnUFQyZGpJd01zck96QzZ5cjBXZ3dlaHZ4OGZiRzZPMk5YcWJhaVZ0QWdxTC9sdEljRkRrY0RyNzk1bHVlNlBrRU5wdU5nYThNSkNFaEFiVmFUYk5temJqL2dmdHAwYUpGbm51MldDejg4ZnNmckZxMWlwaVlHQ3BYcnN5MEQ2ZngvdnZ2RTM4aG5rOW1mc0xHRFJ1Wk5Xc1dUcWVUaWhVck11UzFJVVFmaldiT25EbjQrdm95ZlBod21qWnJxclNabVpuSnZIbnorSDN0NzFTclZvMFBwMy9JK2ZQbmkrUStLMWFzeUQvLy9NT002VE13bVM1bjJxMWF0U3AzdDdtYnpwMDdFeGlZTjdObmVubzZmLzc1SjJ2WHJPWE1tVFA0Ky9zemY4RjgyVGRNaUVza0tCS2lGTW5LeWlJakk0T01ETmVVT29mRFVXQmRqVWFEbDlFTGI2TTNYbDRHMlQ5R0ZBc0ppdjViU25OUWRLV0RCdzl5NnVRcDdtNXpkNkg3RUJVVlJWRDVJRUlyaEJKN0xwWU1Vd1kxYTliTXQyNUNRZ0tMdmx4RTMzNTk4dzFDd0pVYTI5UGdTZDI2ZFcvNFB2TGpjRGlZUDI4Ky9nSCtWSzFhbFpvMWExN1grL3p2di85aU1wbG8wYUpGa2ZaTGlOdVpCRVZDbEdLWlpyTnJGQ2s5NDZwVDdjQ1ZtY3BnTU9EbFpjQm9OR0wwTXFMV3lPWis0dVpJVVBUZlVwYUNJaUdFdUI2U2FFR0lVc3pMWU1ETFlDQWtPQmlIdzBHR3lVUkdlZ1laR1JsWXJWYTN1azZuazh6TVRESXpNMGxNVEFKY3lSNE1CZ05HYnlOZUJvTk1zeEJDQ0NGRXFTUkJrUkJsaEZxdHh0ZkhCMThmSDhDVmpTblRsRWxHcG9sTVV5WVdpeVZQVnFxc3JDeXlzckpJU1VrQlhNa2JQRHc5TVJnTUdBeWVlSHA2NHVIaElkUHVoQkJDQ0hGYms2QklpREpLbzlIZzQrdURqNjhyU0hJNm5WZ3NGcmRBeVc2M3U1MWpkemlVMGFRY0twVUtEdzhQUEQwOU1SaGNBWk9IcHllYVlwcVdJNFFRUWdoUjFDUW9Fa0lBbDljVUdRd0dBbkV0R3JiWmJHU2FNakZkQ29Rc0ZrdWU4M0tDS1l2RndxVUJKUUIwT2gyZUJrKzhQQTE0WGdxV3RGcjVKMGNJSVlRUS96M3loQ0tFS0pCT3A4UFAzdzgvZjljbWhUa0JrTmxpd1pKcHhteXhrSldWbFcrV081dk5oczFtSXowdFhTbFRxOVVZREFhM1lFbldLWW1TWUxaWU9IUG1MTjdlUmlxR1ZiaWhOcHhPNXpXbmptWm11aEtjZUhuSlpwbENDUEZmSmtHUkVLTFFjbzhtRVJDZ2xGdXRWaXhtQzVrV014YXphOVFvdnoyVEhBNEhKcE1yWFhoU3JqWjFPaDBlZWoxNkR3LzBIbnJYejNvOU9yMGVXYTBraXNPWk0yZDVjOVJZbWpkdHpKaVJyOTlRRzE5Lzh6Mjc5KzdqNWVmN1VLZDIvbW1iQnd4NW5lenNiSllzbkkzWlltSHE5SmwwNnZnL1d0N1ovR2E2Zjl1eFdDd2tKVjNFZk9uZkNGRTYxS2hlSFUrRFowbDNRNGdpSVVHUkVPS202UzhGTWI1K3ZrcVp3KzRnMDJJbXkyd2gwNXlKeGVKSzJuQWxwOU9KMVdwMVpjUEx5TWh6UEhmQTVPSGhnVjZ2VTY0bkNSNUVTWXJjc1l2WTgzRUVCNWN2c0k1YXBWSkdVbE5UMHpoN0xwYkpVeitpeDhNUDBldnBucWpWcGY4em5KaVFTTnlGQ3dDdTZibmxBNHN0RmJpNHRiUTZlWXdVcFlkOG1vVVF4VUt0VWVOdE5PSnROQ3BybEpRQUtNdEtsdFdLNWRMME8ydFdGdllDTnByTm1ZWkhycDNiYzJnMEduUjZIVHFkRHIzdTB1aVNWcXVVeVJvbVVWeE9uNG5oWE94NUd0U3ZTMkM1Y2dYV1U2dlYyTzJ1ejNab1NEQlRKNDlqL0h0VFdiYjhOMncyR3kvMDdYV3J1bHdpMGxMVFNFdFB4OC9QajdDd0NtZzBtcEx1a2hCQzVFdWVHSVFRdDB4T3Bqb1BEdzk4cmpobXQ5dXhXcTFrWldWaHVaUUszSnJsR2tHNk1sVjQ3blBzWnZ0VnArUG9kRHEzUUVtdjE2UFY2ZkRRNmRIcWRaSWxyNVNadC9CcmtsTlNyMWt2UGQyMTF1M0V5Vk5NbmZIcE5lc0grUHU1QlRDL3I5c0FRRnBhT3RNL21hV1UrL3Y3MCsrNXA1WFhXcTNXYlNxcG42OHZFOTU5bXkvbWZjbkRYUis4OWczZDV0TFMwd2tNREtSQ2hkQ1M3b29RUWx5VkJFVkNpUDhFalVaemViM1NGV3cybTdKblVsYVdWZms1djNWTCtaMXJzOW5BYk03M3VFcWxRcVBSb05WcTBHcDF5czg2blI2dFZ1TWFqZExxMEdnMWFMVmFtYkwzSDdmem56M0VYWWd2ZFAyTHlTbjh2VFh5bXZWQ1E0S1ZvQ2dySzR1Tm03Y0FyaEdqMDJkaTNPcmxEb3AwT2gxMnUxMUp5dUIwT3JIWmJIVHIwcGxqeDA4UXVYMG5DVWtYNmZQc1U2VnZLcDNUaVZxaklTUTBwS1I3SW9RUTF5UkJrUkRpUDArbmM0M3llSHQ3dTVYblBHRGFzck94Mld4a1cyMVlyVmFsekdxejRyRG5QeTB2ZHh2WjJkbVhBcXk4YTU2dXBGYXIwV2cwYUxTWGdxVmNRWlJHcTBHcmNRVlhXcTBHalZZcmlTSnVzVTgrbkl5amdKSEYzSTRkTzhIb2NaTm8ycmdoYnc1LzlacjExYm1DNFRWLy9FbEdob2t1RDNTaTE5TlB1TlZUb2VKQ2ZBTHg4UWxjU0VqQWRHbFByOUhqSnBHVWRKR0V4S1I4Zy9udVhSK2tYSUQvTmZ0eHV6RjRHZHplT3lHRStLK1NvRWdJY2R0U3FWUkswb1dDT0p4T2JGWnJnWUdUeldiTE42VjRnZTA1SERnY0RtdzJHeGF1blVWTHJWS2hWcXRSYXpTb05XcTBhdGZmR3JVR2xVYU5UcU5GYyttWVduMUZIWTBHbFZvdEQ1WFhvYkFwM25NK00ycTFHb05uNGJObldhMVdmbDYrRW9BdTk5K1g1MXlIdzhtQVYxL1BzL0h4Z1lPSEFDZ1g0RTlJU0RBaHdVR0VCTHYrRGcwSnhzZmJXT2crM0E3c2RqdW9WT2gxdXBMdWloQkNGSW9FUlVLSVVrMmRheDFUUVJ3T0I5bloyZGp0ZG16WjJkaXpzOG5PdHBOdHMyR3paMk8zWlpOdHR5dDFyb2ZENmNSaHQ4TjFucGZuUGk2TlVPVUVUVXF3cEZhaFZ1WDZXYTFHbzFLN3NudGRlcTFHaFVxdFJxVldLVUdhU3FWR3BYSzFxMUtyVVlFc2dpK0VuMzVaUVhKS0N2WHExS0pjdVFETVYyeG9yTk5xYWRha0VXcTFtdUNnOHZ5elp4L25Zczh6L3AyUjFLMWRFMTBaQ1JKeVJtaGx1cWtRNG5ZaFFaRVFvc3hUcTlYS3lFRmh0dGkwMiszWWJEYnNkcnNyZU1xMnVhYmc1UXFlY2dLbzZ4bUZ1cHFjRVNwc2habmtWM1RVS2hXb1ZLZ0Fwd3BVVGx5dkx6M3M1dmUzeXZVRDRNVGhkT0swTzVUM0pUZ28rSmIwZS8yR1RlejhaMCtCeHpNdXBYOC9kdUlrNzAvN09OODZqM2J2U2tTTmNPVzEyV3htMmFWUm90anpGM2l5MXd0NXp1bjZZR2RHdlRWTWVaMlNtc2E1MlBNWXZReGxKaUFTUW9qYmtRUkZRZ2h4blRRYXpYV05xdGp0ZGxlQVpIZGdkMXo2MitsUXlyTHQyZTdITGdWVE9YOFhWV0IxSXh4T0p4UmlqVTZCNTEvcXZ5dG90QlZoejY3dTVLblRiTnUrODVyMVVsSlNDNnozdjdadDNGNGJEQWE2ZDMwQVU2YVo4b0hsMkJxNWcraGpKNGlvRVU3WXBleHFOYXFIdTUzajUrdktzNWlhbHA2bi9leHNPMGtYTHhLZmtFaElVSG1DZzRNS2RXODNLaUVoZ1ppWXM4VjZqU3RsV201bENDK0VFRGRPZ2lJaGhDaG0xeHRFNVNjbmFNb2RLRG1jVHB3T0owNm42N1hUQ1U2SEsrQnlPQnl1WXc0SERweXV3TXJoR3JseG5lc0FKMjVCMS9WT0Rmd3Y2OVByS1o1NTZuRXlNelBwUC9oMTlIb2RzejZlZXRYMVp3QW5UcHppN1hjbll2RDBwRTZ0bW5tT1AvWEVvMlJuWjZQWDZ6RVlERVFmTzBHSC83WGxnVTRkOHRTMVdMSlFYL3E5Yjk2eWpYOFBIU1krSVltRWhFVGlFeEs1bUp5c3BKdnYvZXlUOUhqNG9TSzQ4NEo1ZVhtNWpmSVZKK2VsWUZvbktlK0ZFTGNKQ1lxRUVPSTJvTmFvVVd2VXQzUUtsdFBwZFAzQk5XM09xUUl1dmViU3NaeDZWLzZ0d3BWKzJ1NXc0SERZc2RwczJMS3N0Nnp2V3EwV3JWYUx3ZE9UOW0zdlljMGY2OW04SlpLSEh1aDAxZk4rV0xZY2dHNFBQWUN2NzVXN2FibFB0U3pJdXhPbmNQejRTZEl2VGRFRDJQRFgzOHI1Z2VVQ0NBMEpvbUdEdWdRSEJSRWNWSjQ2dGZNR1lFWE5hRFJTdVZKRjF5YkhPcDFydlZreEJTMm1EQk1uVDUxQ3A1Y3BnMEtJMjRNRVJVSUlJZktsS29KUmhaeVJLSzFXaTdXRUVqbDA3L1lnNnpaczVQdWZmcUh0UGEzeHVTSzFlNDdOVzdheFoxOFU1Y3NIOGtpMy9EZFd2Wmljb295c21VeVp5dCtKU1JjQjhQRFE0K1B0VGRXcWxRa3VYeDY5WHMrYVA5YlRzRUU5QnZkL2dmTGxBNVZBSkRVMURSOGZuOUszUDVFUVF0eUdKQ2dTUWdoUnFsVUlEZUhoaHg3a3AxOVdzT0RMSlF3WjlIS2VPdkh4Q1h3K1p5RUFyNzd5VXI2YkNBTzhPbXlFMndnUXdOZmZMT1hyYjVZQzBLWjFTOTRZT2tnNWxwMmR6Ym9OZjVHWW1PUzJac2hreW1Ua094TW9WeTZBMFc4Tng5T3pjS25FaFJCQ0ZBOEppb1FRUXBSNlR6emFuYTJSTy9qenI4M1VqS2pPQTUwN0tzZFMwOUo0ZCtJVVRKbVpQUFpJTnhvMXFGZGdPL2QxYUlmbFVocnVNMmZQY2VEZ0llclhxME9WU2hVQnFGNzlEcmY2V3EyVzhHcFZPWHJzT0NaVEprYWpGM2E3bmZjLy9KaHpzZWVwWDYrT0JFUkNDUEVmSUVHUkVFS0lVcy9UMDRPUmI3ekc2eVBmb3FoTXBBQUFJQUJKUkVGVVpjNkNSWGg3ZTNQUDNTMjVlREdaY1pPbUVucytqamF0Vy9Mc1U0OWZ0WjNleno2cC9MejY5L1VjT0hpSU5xMWI1cHRvSVVlOXVyVTVldXc0dTNidm9YWExPL2xnK2t6MlJ4MmthZU9HdlB4ODd5SzdSeUdFRURkTzBzSUlJWVFvRTZwV3FjenJydzFFcFZJejdhTlBXZmpWTjd3KzhsMU9uVDVEcTd0YThOcWdsNHNsTTF2YmUrNEdYSHNuVFpnOGpSMjdkbE9uVmszZUhEWVlqVWJEaVZPblNVMU5LL0xyQ2lHRUtEd0ppb1FRUXBRWmQ3Vm94dERCL1FINFpjVXFraTVlcEhuVHhydzU3TldienV4bnRWcjVjK1BtUE9WM1ZLdEN0YXBWMkJkMWtIMVJCMm5jcUFIanhyeWxyRnY2NmVjVjlINXhJSW1KU1RkMWZTR0VFRGRPZ2lJaGhCQmxnc21VeWJMbHZ6Rm53VmR1NWJ0MjcyWDhwQS9ZdXk4S2grUEdOcW85ZkRTYTE5NFl4VmRMbHJxVk94d09sdisybXZOeEZ3RHc5ZlZoMUp0RDhmQzR2STdvVE14WjlIbzk1Y3FWdTZGckN5R0V1SG15cGtnSUlVU3BsWjF0SityZ3YyejQ2MisyYmQrQjFXcERvOUhRNVlGT2RIL29BZGF1KzVOZlZxeG16NzRvOXV5THd0L2ZqemF0N3FKcGswYlVyVk1MZzZkbmdXMm5wN3V5MEsxYy9Uc3haOC9oNGVGQnIxeHJrbzZkT01tczJmTTVmdUlVT3AyT0NxRWhuSSs3d09KdmY2QmY3MmNBMTRhNXNlZlBFMUc5dXFUbUZrS0lFaVJCa1JCQ2lGTGxRbndDVVFmL1plKytLUDdaczQvTVRETUFCb09CcmwwNjBPM0J6a3A2N0Y1UDkrU0JUaDFadFhZZHY2L2ZRRXBLS3IrdC9wM2ZWditPV3EwbXZGcFZxbDJhL25iL2ZlMlZLWFpXcTVWTmYyOEZJT2JzT1JvM2FzREFsNThuT0tnOGh3NGY1Y2VmZjJYWDdyMEExS3RUaTRIOVg4RGc2Y253RVdOWS90dHFraTRtTStERnZwdzZjNGJzYkR2MTZ0WXFnWGRLQ0NGRURnbUtoQkJDbEJvelpuN094azFibE5jcWxZb0c5ZXZTdGsxcjJ0emRNdCtSbi9MbEEzbnVtWjQ4OVVRUGR1L2RUK1QyWGV6OFp3L3BHUmtjTzNHU1l5ZE8wcjdkUFc1cmpweE9KMnExR3IxZXg0dDluNk5UeC84QnNEVnlCMU0rL0VScHQrZGozYm12ZlRzbGdjT2s4V01ZOTk0SC9MMDFrcDMvN0ZIYWE5M3lybUo1UDRRUVFoU095cEpsdWJFSjFFSUlJY1ExT0J3T0hBNEhOcHNOcTlWS2NGQndzVjd2MU9rempIeG5BZzNyMTZOWmswWTBiOWFFY2dIKzE5Mk93K0hrOUprWURoODVTdlR4RS9SNzdobTh2WTF1ZGVJdXhKT1JrVUdONnVGdTVaOStNWThhMWUrZzQvL2FvdFhtL2U0eE05UE1kejhzWStQbUxaak5aaDd0M28wbkgzL2t1dnQ0SStJVDR0SHI5ZWgwT3RScU5XcDE4U3d0Tm1XWU9IbnFGT1hLQlJBV0ZsWXMxeEJDaUtJa1FaRVFRb2hpYzZ1RG9weHJGdGZEL3UxT2dpSWhoTWlmL0Y5RENDRkVxU0lCa1JCQ2lPc2wvK2NRUWdnaGhCQkNsR2tTRkFraGhCQkNDQ0hLTkFtS2hCQkNDRkdxT0J5T1BHVTJtNDJVbEpRODVWYXJOZC82dVczZXZKbVZ2NjNFYnJjWFdHZko0aVZzMnJUcCtqdGJCSTRkTzBaTVRFeSt4MDZmUG8zVmFyM0ZQYnA1MS9xZENGSFVKQ2dTUWdnaFJLbnkrOXJmZWVuRmw3QllMRXJaenAwNzZmMWM3enlCMGZMbHl4bjR5c0FDMjNJNm5YejkxZGVzWGJzV2pVWlRZTDMxNjljVEZSVjFRLzIxMld3c1did2szL01QSHo3TXJGbXp5TWpJS1BEOHoyZDl6dEx2bHVZcHo4ek1aTkRBUWF4ZHMvYUcrbFZZTzNiczRLVVhYK0xpeFl0WHJUZjB0YUhNbUQ2alVHMk9IVHVXeFY4dkJ1RGd3WU5FN1krNjVwOVRwMDdkOUwwVUpDVWxKYzluSnlZbTVvYmZXNXZOUm5aMmRsRjBUWkdjbk15QS9nTjQ2c21uaUk2T0x0SzJ5d0xacDBnSUlZUVFwY3JhdFd1NTQ0NDc4UFQwSkNNamc3VFVORFp2Mmt6ZGVuWEpOR1dTYWNva3RFSW9hcldhMDZkT0V4NGVYbUJiMjdkdkp6WTJsakh2akxubWRYUDJvN3FTMVdwbDkrN2RwS2VsazU2UlRrcHlDZ2tKQ2NUSHgvUGtVMC9TckZrei9qMzBMNnRXcmVMalR6Nm1mUG55Z092QitiTlBQME90VnVPWmE0K3RmWHYzNFhSZVRoNmNtWmxKY2tveWUvZnNWY284RFo1a1diSndPcDNVckZYem1uMi9HWlVxVmVMQ2hRc3MrbklSUTRjTkxiQmVabVltWnJQNW11MlpUQ2IyN2QzSFBXM3VBV0Q4dVBHWVRLWnJudGV5WlV0R2p4bGQrSTVmaDRVTEZySnAweWErbVAwRklTRWhBUHkxOFMrKysrNDdhdFd1UmJWcTFmSTliKytldmV6Y3VkUDFPVXhMSXlYRjlidFBTVW5oalRmZm9IejU4dXorWi9jMXI5KzFXMWY4L1F2ZVhzQm1zL0hleFBlSWk0dERvOUV3KzR2WlRIeHZvdHZuUmx5ZEJFVkNDQ0dLelpVUGlaSXV1K1JjT1IycG9BZjQyOTNCZ3dlSmpvNW13Q3NEQVBqOTk5OVpNSCtCOHJucjM3OC9Eb2VEcjc3K2luTGx5bkhvOENFZWZ2amhBdHRiK3QxU2F0ZXV6VjEzWFh1RDNZTGVVNVZLeFpUM3B5aHAwQjBPQjgyYU5hTk9uVG9ZalViVWFqWERoZzNqbFFHdk1QdUwyWXdhUFFxQUJmTVhjTzdjT1Q3KzVHTzNQYThtVFpya05wVXZLeXVMYytmT2NlVHdFYVdzY3VYSzNOWHlMcVZQSjA2Y3lOT3ZjdVhLWGZWQnU3REN3c0xvMUxrVEI2SU9ZTEZZYnZwQmZQZnUzVGlkVGxyYzJVSXBlL3p4eDNucTZhY0tQR2ZNNkdzSHJUY3FKaWFHRFJzMjBLcFZLeVVnQXVqeVVCZCsrdWtudmwvNlBXKys5V2ErNTZha3ByQno1MDU4Zkh4SVNFakE0WERRdm4xNy9BUDhxVnk1TW52MzdtWHAwcVhVcWxVcjMvTXpNek9KaVluaG5udnZLZkIzWlRLWm1EaHhJa2VPSEdIazJ5UHg5UEJrL1BqeFRKdzRrYmZmZmhzdkw2K2JmeFBLQUFtS2hCQkNGRHVWU29WS3BjSnFzK0xwSWQ5Y2xnU3J6YXI4SGtxekgzLzRrU1pObTFDejV1WFJrYnAxNi9MQjFBOEF1QkIzZ2VlZmZ4NkErUGg0THNSZDRPelpzeXhmdmx5cDM2SjVDOElxaGhFWkdVbDBkRFNUSjA4RzROeTVjMVNzV0pFWjAyZXdaY3NXdCt0YUxCYldyRjdEK25YcjNjcEhqeDVONHlhTitmNkg3OUhwZEh5ejVCdisrdXN2M2g3MXRsSW5aNFNuUzVjdVZLNVNXWGxkSWF3Q0hlL3JTRkppRWttSlNkU3FYUXVEd2NEUzc5Mm55ZzBmTnB3S0ZTcncraHV2dTVXLys4NjdPSjFPaGc4Ym51OTc5ZUpMTDE0MUlMeVc4N0hudVhEaEFnQk5temFsVmN0V0hENTBHUDhBL3dKSFRncGovYnIxTkdyY3lDMElVS3ZWNlBYNkFzOHByaTlibkU0bnN6NmJoVXFsb25lZjNtN0hBZ0lDdVAvKysxbXhZZ1gzM0hzUHJWcTF5bk4rdTNidGFOZXVIUUF6cHMvZzdObXo5SHUrbjNKODc5NjlxTlZxUHB6K1liN1gzN3RuTDZOSEZ6ejZGWGMranZIangzUHUzRGxlZitOMVdyZHVEY0NJa1NPWTh2NFVoZzhienBoM3hzaCtZWVVnUVpFUVFvaGJRcVZTWWJQWkpDZ3FJVGFicmRRSFJQLysreTg3ZCs3a2c2a2ZFSGMranQ5Ly94Mk5Sb1BaYkZiV1dPUmU5N0p6eDA0QS9sei9KNENTa0NBNE9KamdrR0FXekYvQW5YZmVTWU9HRFVoS1NtTElxME80Nzc3N3NGcXQrUG43MGJkdlg2V3Rqei82bUlZTkcvSy85djhESURFeGtYbHo1eWtqT2pxZHJzQitYKzJoRjJEVnlsVUFmREx6RThMRHcwbExTeU0yTmxZNWJqYWJTVXRQNC9EaHc4cTFnb0tDMkx0M0wwOC84elR0LzljZVc3WU52YzRWVkJ5TlBzcVU5NmU0alhyY2lIWHIxckYwYWQ2MVRLMWJ0M1lMK3E1SFVsSVN1M2Z2WnNoclEyNnFiMFZsK2ZMbFJFVkY4ZlF6VCtjYldEelgremwyN056Qkp4OS9RdlhxMVFrT0x2NE5xc0VWcksxYXVZcUZDeGVpMCtrWU4yNGNqWnMwVm82M2JObVNjZVBHTVhueVpJYThPb1JuZXoxTDE2NWRaYVQrS2lRb0VrSUlVYXh5UmlkVUtoVm1zeGx2bzNlcGZ6ai9yM0U2blpqTlpqUWFUYWtkTFhJNEhNeVpQWWZtelp0VHQyNWRaczZjeVo3ZGUralV1Uk14TVRGTW5EQlJxWmRqMDZaTmJnL3dJMGVPcEViMUdyUnExWW9saTVlUWtKREEyTEZqQWZqNjY2OXhPcDA4L1BERExGcTBDQjl2SDlxMGFhTzBPZVg5S2RTSXFLR1U1VjcwYjdGWStIdnozNEJyR2x0bVppYnIvbGdIdUVheEFQbzkzNDhPSFRya2UyL0hqeDNublhmZVVWN3YyYk9IcVI5TWRhdHo1c3daWlcxS2NIQXdQWHIwd09GdzBMbHpaNktqbzVrNFlTS0x2bHBFWUdBZ1B5MzdDWVBCUUxObXpRcDhQdzhlUE1oYmI3N0ZqSTltRUJFUmtXK2R4NTk0bkc0UGQxTmVSeCtOWnV6WXNkU3VVNXQvLy8yWGd3Y1B1dFhQeU1qZzNMbHovUERERDI3bGRlclVvWDc5K2dEOHR1STNIQTRIMWF0WGQ2dGpzOW11bW16aWFwa0JjeHMxYWhSNm5aNTN4NzU3emJvSERoeGcwWmVMcUY2OU9qMTc5c3kzanNGZ1lPalFvYnc5OG0xR2p4ck54UGNtdWdWR1I0OGVKU2twQ1lENGhIalMwOVBadG0wYkFFRkJRWVhxODVXT0hqM0tndmtMT0hEZ0FQWHExV1BZOEdINUJyZ05HelZrK3ZUcFRKNDhtYmx6NXJMdWozVTg4K3d6M0hYWFhhWHkzNENiSlVHUkVFS0lZcVZTcVpTMUZObloyYVNucCtQcjYxdlMzU3BUMHRMU2NEcWR5dStoTkQ0UW5UNTltbVBIanRHNFNXTm16SmpCWHh2L1l0Q2dRYVNscDFHelpzMDgwK2ZPblQzSHdZTUg2ZER4Y2lDU25wYU9uNzhmQUgvLy9UZDJ1NTJoUTRkaXRWcXgyV3owN2RlWDBBcWhlYTZka3BLQzArbWtmR0Q1ZlB0bU1wbVlQMysrOGpPZ3ZPNC9vRDhBbmg2ZStQbjU1WHUrbDlGOVRVamJ0bTFwMjdidFZkK1A0Y09HMDZCaEF3SURBemx5eExYV1NLUFJZTFBaMkx4cE02MWJ0NzdxNkZWaGVIcDZLdXVIN0hZN1gzMzFGY0Vod1hUdDJwV2ZmdnBKeVI2WFcycHFLb3UrWE9SVzFyTm5UK3JYcjQvSlpHTGx5cFg1WG12WnNtVXNXN2JzcXYxcDJiTGxEZDVKWG1mUG51VzlpZStoMSt0NTQ4MDNycHA1c0g3OStydzI5RFdtZnppZEVTTkdNRzdjT0NwWHJneTRwbk51M2JyVnJmNTdFOThEb0VPSERsU3RWdlc2K3JUb3kwVnMyN1lORHc4UGF0ZXVUWXM3VytTWnlubWxOdmUwd2VsMEVoc2J5OFFKRXdrTEMyUHdxNE5wMEtCQm9hOWRGa2hRSklRUW90aW9WQ3FjVHFjU0dHazBHakpNR1JnTWhwdCtJQk9GWTdWYU1XV2EwT3YxYmdGUmFRdU1xbFdyeHVEQmcvSHo5K1BiYjc2bFVxVkt0Ty9Rbmw5KytZWERody9UOHduWE4vMDVJMFVyVnF4QXI5Y1RIeCt2dEpHY25JeS9uMnNkUzUrK2ZVaEtUTUxMNk1YOGVmTUpDQWlnZS9mdStWNzc2TkdqQUFWT25Rb01ET1RiNzc0bE96dWJYcy8yd3RmWGx5OW1mNkg4RHE0YzlTbU1xUDFSQlk2TytQcjUwdnJ1MXNyb2djMW1BMXpyYnB4T0owLzBmSUxhdFd0Zjl6V3ZadEdYaXpoeDRnUVRKMDVFcDlQUnMyZFBIbi84Y2JjNnJ3eDRoYXBWcS9MV2lMZmN5blBlaHg5LytKSE16TXg4MisvUXNRTVBQUEFBNEZxSHMvanJ4VXlhTkFtOWgydEs0TUlGQzRzczA5cnAwNmQ1Wjh3N21Fd21Ka3lZUUtWS2xaUmp1Ly9aVGVVcWxmT004clJ2M3g2TDJjS3NXYk1ZOHVvUSt2YnR5ME5kSDJMRXlCRTRuVTRzRmd1OW4rdE4xYXBWbFFCZHBWTHh5eSsvRkxwZlpyT1pIVHQyY08rOTk5SzNYMThXekYvQUQ5Ly9rS2NPdUVhd2NtdmF0Q25qeG85ajZkS2xSRzZMVklJMmNaa0VSVUlJSVlwVnpuU3RuS0JJbzlHUWtwSnl3MU5IUk9FNW5VNlNVNUtWOXowbktDcHRBUkc0UG1lZDcrL01xVk9uT0g3OE9PUEhqMGV0VnVQbjUwZnIxcTI1NTk1N09CWjlqRWFOR2pGLy9ueXEzVkdOcWxXcnNucjFhc0ExZ3BPYW1rcFlSZGU2a1p4c2M3Lzg4Z3ZwNmVsTW1EaWh3TkdDWGJ0MkFUQnYzancrbVBwQm5nZlNITHQzN3lZOVBSMkh3OEZMTDc3RWU1UGV1K0UxS0ZPbVRISGJoeW0zWnMyYU1mTHRrY3ByVTRacmRDb21Kb1o2OWVyeHlDT1A1RG5IYkRhVGZERlplWjB6NVNzeE1SR2psMUVwRHlnWGtPZitObTdjeUxKbHkraDRYMGNhTkhTTlBxaFVxZ0xmci96S3o1MDd4ODgvLzB5N2R1M1l1SEdqMjdFRkN4ZWcwK21VUkFzNXlSMGlha1lvZlpueXdaUjhyeFVmSDArMjdmSitRTllzMTJhOXNlY3VyOG5TNnJUSzcrSDQ4ZU9NZW5zVW1abVpEQnMrakVhTkd5bjFVbEpTbUR4NU1nYURnZmtMNXVmNVl1ZkJMZzlTTHJBY002YlBZUGJzMmR3UmZvY3lMWERIamgzSzcrdEdSMnNqSWlLWU8yK3UwdGNyZzB1QWtTTkdZcmZibGNEclNnTUdET0NGRjE2UUw2WHlJVUdSRUVLSVlwZDdDcDFXcThWbXMzRXU5aHhHbzFINVpsNFVyZFRVVkRKTUdXZzBHblE2WGFtZU9wZmIxMTk5VGZQbXpXbmFyQ25nbXFMVW9VTUgvdjc3YjM3NzdUZDZQTnFEbVovT1ZMNjlYN3AwS1ltSmljcURkdTV2MEUrZVBNbWlMeGZ4Yks5bkM4eW1aaktaMlBMM0Z1clhyOCt4WThlWStzSFVBdmZLMmZUWEpyeTl2Zkh6OHlNZ0lJQVowMmZ3M2lUWFZLcTVjK2V5WU1HQ2ZNKzdNcDA2d09JbGVhZW1GU1FudVVSMGREVDE2dFhMdDg2T0hUdnlIYkhLbWVxVlk5andZYlJ2MzE1NXZYUG5UbVZEVm9PbmdRSDlCekJ3NEVDM1lLSXdEaDA2UkpVcVZYaW82ME5LVUJRYkcwdGFXbHFldXVmUG4zZmR6OUZvWmFRb3Q0b1ZLK0xqNHdPNFVuV2ZPM2N1VDUyWFhucEorVG0wUWlqejVzMXovUndhU3RXcVZYbWt4eU41cHVNdC9XNHBack9abC91L1hHQlEwYkpsUzJaOE5JTTl1L2NvQVJIQXl0OWMwd0l2WHJ6STRFR0RlZk90TjZsU3BRcmcrdjArOXVoaitiWjM1V2hnVVNSeWtJQW9meElVQ1NHRUtGWTVEK0U1STBXNXkwMG1FMmF6R1E4UEQvUjZQWjRlbm03N3NZakN5ODdPeHBKbHdXYTFZY215NEhBNDBHcTF5cC9TUGxJRXJnZjBYYnQyTVhIaVJBNGZQb3lIaHdkalJvOVJ2cUczV0N3ODErczVOQm9OUnFPUlJWOHRva3FWS2tSRlJaR1ltRWlGQ2hXVWgrblUxRlFtVHB4SXBVcVZhTkNnQVJzMmJPRE02VFBVcXUyK244ejNTNzhuUFQyZDUxOTRudmo0ZUNaUG1zejhlZk81cjlOOWJ2VlNVMVBadm4wN2JlNXB3NzhILytXbGwxOWk2R3REK2ZmZmZ3Rm8wNllOZWc4OWE5ZXM1ZVdYWHlZcEtZa2ZmL3lScDU5NUdwdlY1cGFjWU4vZWZXUm5aM00xM2o3ZXl0NDNPWm4zamg0NVdtRDl1blhyTW1Ma0NPWDEyYk5uV2Z6MVl2cjA3VU5vNk9WMVZMbFRuVy9Zc0lHUFpueEVlSGc0MGRIUitQbjdVYVZLRlNaTm1zUzBENmRkMXhTdHUrKyttNnBWM2RmWGZMbnd5enpyY1hKNysrMzhNOXlOR0RsQ1NYang4c3N2azJtK1BDWHZ1MisvUTZ2Vjh0ampsNE1RZytmbGtTK2owWmp2cU5QcDA2ZFp1WElsRFJvMm9HUEhqbGU5bDdDd01MZE1kWWNPSGVMdzRjTkVSRVJndDl1VnorWFVhYTRnVktWU01malZ3Zm0yZGViMG1Ud1ovcUwyUjNIaVpONTlwd0FTRWhOd09wMXVLZVp6cTE2OXVsdXdKaTZULy9NSUlZUW9kcmtEbzl4bGFyVWF1OTJPMld6R1pETGhkRHFWUDZMd2NtZjR5d2srOVhxOU1tMnVMQVJFQVBQbnpjZHV0ek55cEd2cVdNK2VQWG5uM1hmNGVkblBwS1duMGF0WEw2VnVUb0Rlb0VFRHRrZHVKekV4MFcxMFkrWEtsVnlJYzQwZURSODJITFZhVFhCSU1IWHIxVlhxYk5teWhaOS8vcGtPSFRzUUVSRkJSRVFFanp6eUNELy8vRE4yaC9zMy9ELys4Q00xSW1vUVZONDFiVFE4UEZ5WkN2WDVGNThURUJEQXhnMGJVYXZWZEhtb0M0Y09IZUxISDMra2RldldoSVdGMGI1RGV5VTQrV1RtSjJTa1g4N0VaamFiVWFsVWJtdHE2dGF0eTd0ajM4WGhjQkFkSFUxd2NEQzdkdTBxY0hQVm9LQWd0eW10T1puakdqVnFWR0QydVFNSERsQzNYbDNHakJuREU0OC9BY0NRMTRZdzVOVWgvTG4renp6NytseU53V0FnSWlKQ0NlQUFYaHY2R2dNSERWUmVKeWNuTStLdEVWU3ZVWjE5ZS9jUkVSRkJ2WHIxZVB3Sjk3Vkx1VGNyelJreHpMRjY5V3IwT3IwU05CWFdGMTk4Z1VhalllREF5LzNKek14a3llSWxQUERnQTI3cmpxNzAxVmRmMGFScEU4b0ZsT1BzMmJPTUhqT2E0Y09IOCtHMEQzbTUvOHNNSERpd3dNUVppWW1KQkFZR0VoZ1lxSlJ0Mzc2ZE5Xdlc1RnMvS3lzTGNJMlk1cWRidDI0U0ZCVkFnaUloaEJDM1JNNERlODdQdWFmVWFUUWFIQTVIbm9CSWdxT3J5eDNnNVBlZTV2eWRVMTZhQXlLQSt6cmRoOTF1cDBLRkNvU0VoRkN4WWtXTVJpTjZ2UjZEcDhFdEdLaFFvUUxnV2pzMGR1eFlzck96ZWZycHA1WGpMVnEwUUsxV1U3bHlaU3BXckVqRmloV1ZhVWQvcnYrVHVMZzRwbjR3bGNxVks5Ty9mMy9sdk41OWVuUGd3QUhTVWk5UCs3cDQ4U0lyVjY1azBPQkJ4SjJQVThwenBrTGxqS2ljT0htQ3lwVXI1OWxMUnEvWHU0MjZ6Sjgvbi9qNGVESXlNZ2dQRDJma2lKSDQrUGd3WXVRSURoMDY1RFpGTGpJeWtyUzBOSVlPRzhyNGNlUFp2R2x6bmxHc0cvVm9qMGNwSDFUZWJWTlZIeDhmUHB6K0lRRUJBVGZkZnU3Z0ppc3JpODluZlU2dFdyVm8zNkU5Ky9idVk5RGdRYnoxNWx2VXFsMkxlKzY1NTZhdlY1QTFxOWNRdFQrSzNuMTZ1d1UvVnF1VnYvNzZpMzM3OWpGOXh2UjhONWZkdEdrVFVmdWptRGh4SWhzMmJBREF6OCtQOGVQSG8wSkZoYkFLaEllSEV4a1pTZVBHamQwK285SFIwVVJFUlBCZ2x3ZmQybnpoeFJmbzJxMHJxMWF1b25lZjNtNmZsL3pXRkpsTUp1Yk9uY3RUVHo1RlNPak43VTFWbWtsUUpJUVE0cGJKZVRqUHlVam5jRGlVMXpsQkVVZ3dkTDF5WjVUTENYNXlyeUVxN1NORU9SNTk5TkY4eTgrZVBjdng0OGZadTNjdjRKcEc5K2xubjFLdFdqVWFObXFJdDdjM09wM09iZlBMbkpHZmdnUUZCVkduYmgyZWV1b3B0OFFEV3EyV0tSOU1JVFkybGsyYk5nR3dZL3NPeXBjdlQ3dDI3Zmp1MisveWJjOW1zN0U5Y251QmV4V2RPbldLclZ1MzByMTdkN3k4dlBoeTRaZWNPbldLVHovN1ZLa1RIUjNOaUxkR01HblNKQ1hod2ZKZmxsTzVjbVZhdEdoQi9RYjFXYkZpQlIwNmRpaVNUVHh6a2xKY3FTZ0NvdHdzRmdzVEprd2dPVG1aYVI5T1k4K2VQYTdyaDRYeCtodXZNM25TWkJJVEUrbmV2WHVSZjg3anpzY3hmLzU4R2pSb2tPZno1ZS92ejZEQmc1ZzRZU0p6NXN4aDBLQkJlYzdmdlhzM3JWcTFvbkdUeGtwUWxOUDNISnMzYjJiSysxTjQ3TEhINk5PM0QrREthRGhzNkRCNjlPaEJ2K2Y3NVdrM09qcWFuMzc2aWVUa1pJWU9HMXJnZlR1ZFRtWk1uOEd1WGJ2NFg3di9TVkIwRlJJVUNTR0V1S1Z5UDhEbkRwSmtsT2pHNURkYWRHVWdWQllDSXJ2ZFRteHNMSEZ4Y2NUR3hpcC9CZzBhNUFvV1JvNmdkZXZXeWo1RjN0N2VnR3NLWEVwS0NocU5oaU5IamxDblRoMmx6ZXpzYk02Y09jT3g2R01jalQ3SzBTTkhhZHJVTlIxTG85SHd5aXV2NU51WEswY01XclZ1aGRIYmVOVkFaTm15WldSa1pOQ2xTNWQ4anljbEp2SE5rbTlvMTY0ZHAwK2ZadlBtelV5YU5NbXR6VnExYXRHcGN5YysvdVJqUHYzMFV6Yjl0WW1EQnc4cWE0VWU3ZkVvWThlT1pkbXlaVHoyV1A0TCszTm90VnI4L2YydnVqL1ByUkFiRzh1azl5WmhNcG1ZTkdsU25qM09XclpzeVpEWGh2RHhSeCt6WThjT1huenhSY0xEd3d0c3o4ZmJwOUNKQml3V0MrKzk5eDVxdFpxaHc0Ym0rL3RyMmJJbEhlL3J5SnJWYTJqVXFGR2VFYXR1M2JvcG43WDhIRDU4bUJuVFo5QzRTV09lN2ZXc1VsNnpaazJlN2ZVc2k3OWVqSisvWDU2QXJFMmJOdlRwMjRjdkYzNkp3Y3ZBZ0FFRDhtMS96dXc1UkVaRzh2b2JyMTkzOG91eVJvSWlJWVFRdDl5VkQvS0FqQkxkcFB3Q29MSVFET1ZJUzB0alFQOEJhTFZhcWxTcFFuajFjTzVzY1NlLy9Qd0xYbDVlTkduU0JJRGtGRmZhYVg5L2YwNmRPc1hISDMxTW16WnRzRmdzZkREbEE2WjhNSVhnNEdEZWZlZGQ5dS9majgxbVE2MVdVN1ZxVldyVnJzVmRMZS9pMStXL1hyTS9PWHNEcVZRcS9QejhyanE5YS92MjdTeFp2SVJuZXoyYjU1djhuUDhlVWxKVEFOY296SVR4RTdpdjAzM0thSkRkYmxkKzE3MTY5U0k0T0ppelo4OHlaODRjR2pWdXhOMTMzdzFBOHhiTnFWKy9Qa3NXTDZGeDQ4YlVxRkdqd0Q3VnFsWHJ1akxjRlRXSHc4RzMzMzdMRDkvL1FGaFlHRk9uVGFWOCtmdzN4MjNmdmoxQlFVRk1tenFOVndlL3lyUVBweFc0RDFQdVpCSlhFeDhmejR6cE16aDU4aVE5ZXZUZ3dvVUx4SnlKSWN1YWhjVmlJY3VTUlpZMUM3UFpyQVRCc3o2YlJkMjZkZDNXLzF3dFFEdHk1QWp2dnZNdVZhdFdaZFNvVVhtU3pEejU1Sk9janozUHdnVUxDUWtKeWJNTzZySEhIdVBVeVZOWUxCYXlzN1B6bkorZW5rNVVWQlI5Ky9XbFhidDJoYnJ2c2t5Q0lpR0VFQ1hteWdmNG5HbDE0c2FVNWZjdUlDQ0F6Mlo5UnNXS0ZaV0h3KzNidHpONzltejZQZCtQSTRlUG9OUHJXTFZ5RldGaFlVUkhSek4rM0hpQ2dvSVk4dG9RckZZclExOGJ5aHV2djhINENlTnAzcnc1RFJzMXBHYk5ta1JFUkxpdDlTZ29LRnI4OVdLU0xpYWgwK2s0RUhVQXdDMXoyNVd5c3JMNDRmc2YrUDc3NytuU3BRdFBQUEdFMi8yQUs3dGRvMGFOV0xWcUZTR2hJUmdNQm9hOE5nU0wyY0thMVdzd1c4eEVSMGZUcVhNbndCWHN0V3paa2pHangyQTBHbm5qalRmY1BoZERodzFseUt0REdQWDJLRWFQR1UyREJnMXU4QjB2MktsVHA5aTRZV09lOHJTME5FNmZQczJYQzcvTWMrekpwNTUwZTQvVmFqVVo2YTZSczE3UDljcDN2VTV1RFJvMFlOYm5zNGlNakN5U2pXbm56WjFIVkZRVTRCckZXN1pzV1o0NldxMFdnOEdBd2N0QTFhcFZPWDM2TkRNL21jblljV092Mlg1TVRBenZqSG1IME5CUXhrOFlYK0RlVnE4TWZJV1RKMC95MFl5UHFGT25Edi9zK29mVXRGVGxlS1hLbGRCb05Qejg4ODhBeENmRTQzUTRsV3lGcmU5dWpjUGhjTXRlYVBReTVsbW5KQ1FvRWtJSThSOVNsaC9xeGMzTG5kSTVQVDJkR2RObjBMSmxTN3AzNzg3QVZ3WVNFeE5EdVhMbGVQR2xGM2x2NG52NCtQZ29ENlFHZzRHSkV5Znk5dHR2bzFLcDZOcXQ2dzMxNGVTSmt3RDQrdnJ5eWl1dkZManVCdURFaVJOcy9Hc2p3NFlQeS9OTmZsaFlHSjN2Nzh5ZjYvOWs4K2JOQkFRRTBIK0FLNkZEN2RxMTJiSmxDNTkrK2lscXRabzc3cmlEaDdzOURMaEdXS1orTUJXVlNzWEU5eWJpNysrK0QxaElTQWhqM2huRCtISGpXYk42VGJFRVJlZlBuK2UzMzM3TDkxaFNVbEsreDNvODJnTlBUMDgwR2czKy92NW90VnBlZk9uRjY3cXUwV2dzY0UzVzlYcjZtYWZ4TW5wUnJWbzEvUDM5OGZYeHhlaHR4TWZIQnk4dkw3eTh2UElFYWg5Tys1QU5HemF3YisrK2EwNVZDd3NMby9zajNYbm9vWWVVTlBENThmRHdZTlNvVWNRbnhCTVlHTWpxMWF1SmlZbTVaditYZnJlMHdHTkJRVUVTRk9WRFpjbXl5RHdGSVlRUVFoUVpVNGFKazZkT1VhNWNnTnVDOGx2dHpKa3pWS2hRSWQ4MUpIdDI3NkhhSGRYeUpBVklUMCsvNmtQcTdTQW53MTFvaFlKSHFjN0huaWM0SkxqRTF3eVZKaWtwS1J3NmRJaFdyVnFWZEZmRURaQ2dTQWdoaEJCRjZyOFNGQWtoUkdIZGZENUdJWVFRUWdnaGhMaU5TVkFraEJCQ0NDR0VLTk1rS0JKQ0NDR0VFRUtVYVJJVUNTR0VFRUlJSWNvMENZcUVFRUlJSVlRUVpacnNVeVNFRUVLSVlwR1dsbzdGY3JLa3V5R0VLQ0xoNFhlVWRCZUtqWXdVQ1NHRUVLSklxZFN1VFhqVmFubk1FRUxjSG1Ta1NBZ2hoQkJGU3F0MVBWNEVCd2ZoNys5ZndyMFJRb2hyazY5d2hCQkNDQ0dFRUdXYUJFVkNDQ0dFRUVLSU1rMkNJaUdFRUVJSUlVU1pKa0dSRUVJSUlZUVFva3lUb0VnSUlZUVFRZ2hScGtsUUpJUVFRZ2doaENqVEpDZ1NRZ2doaEJCQ2xHa2N4aFFjQUFBUUtrbEVRVlFTRkFraGhCQkNDQ0hLTkFtS2hCQkNDQ0dFRUdXYUJFVkNDQ0dFRUVLSU1rMkNJaUdFRUVJSUlVU1pKa0dSRUVJSUlZUVFva3lUb0VnSUlZUVFRZ2hScGtsUUpJUVFRZ2doaENqVEpDZ1NRZ2doaEJCQ2xHa1NGQWtoaEJCQ0NDSEtOQW1LaEJCQ0NDR0VFR1dhQkVWQ0NDR0VFRUtJTWsyQ0lpR0VFRUlJSVVTWkprR1JFRUlJSVlRUW9reVRvRWdJSVlRUVFnaFJwa2xRSklRUVFnZ2hoQ2pUSkNnU1FnZ2hoQkJDbEdrU0ZBa2hoQkJDQ0NIS05BbUtoQkJDQ0NGdUl4ZmlMcFIwRjRRb2RiUWwzUUVoaEJCQ2lPSTBkODVjekJZenI3NzZxbEwyd2dzdjBLOWZQMXEzYm4zVmMwMG1FOW5aMlRkMFhhMVdpOUZvdktGekN4SWZIOC9BZ1FOcDI2NHRnd2NQdnFFMjdIWTdHUmtaTjl3SG85R0lWbnZ0UjhnZmZ2aUJaVDh0bzNIanhydzE0cTBidnA0UXQ0SUVSVUlJSVlRb0ZTd1dDNGNQSGM1VGZ1ellNZXgyTzN2MzdGWEs0czdIY2ZqUVlid01Ya3FaUnFPaFFjTUdidWRPbVRLRjNmL3N2cUgrMUtoUmc0OCsvdWlHenMyUHcrRmc1c3laV0N3V0tsV3F4TFp0MjY1NVRwMDZkZkQzOTNjcmk0Nk81dlhocjk5d1A5NTU5eDN1dlBQT3E5YUpqSXhrMFplTDhQWDE1ZSsvLzZiMTV0YmNjODg5TjN4TklZcWJCRVZDQ0NHRUtCVlNVMUw1L1BQUDg1UW5KU1doVXFueUhOdXdZUVBidDI4SFhDTkNGb3VGSDMvNk1jLzV3Y0hCOU83VE8wLzVndmtMS0ZldUhOMGY2WjduMkk4LzVHM25aaTMrZWpGN2R1OUJyVmF6WlBHU3E5Yk55c3JDNlhReWZ2eDRtalpybW0rZFJ4NTVoQm9STmR6S0RoODZ6SW9WSytqZHB6ZkJ3Y0Z1eDg2ZlA4L2lyeGRmczUrYk4yOW0rb2ZUcVYyN051UEdqMlB5NU1sTS8zQTZPcDJPbGkxYlh2TjhJVXFDQkVWQ0NDR0VLQlZDUWtPWVBXZDJudkszMzM2YjhvSGxHVFo4bUZMMlVKZUg2TjI3TngzdjZ3akFxcFdyV0xCZ1FiN3RHbzFHMnJadG02ZjhteVhmRUJnWW1PK3g5ZXZYazVhYWRxTzNrc2VLWDFmdy9mZmZVN2x5WmVMaTRuajlqZGNMRERCKy9QRkh2bHIwRmZYcTFhTitnL29GdGxtM1hsMWF0V3FWOTFvclZ0Q3NXVFBDdzhQZHlnOGZQbnpWb01qcGRQTFRUei94NWNJdnFWdTNMdStPZlJlajBjam8wYU9aTUdFQ0V5ZE01TmxlejlLelowOVVLbFVoNzF5SVcwT0NJaUdFRUVLVUduLzk5UmV6UHB2bFZtWTJtMUdyMWNxb1VJNVpzMll4ZCs1Y0FHdzJHMnIxZnpQLzFLKy8vc3FjMlhQbzBMRURRNFlNWWVvSFU1bjAzaVFHRGh4STUvczdLL1ZTVWxMNDR2TXYrUHZ2djJuZXZEbHZqWGdMdlY1L1MvcDRJZTRDSDMzOEVWSDdvMmpidGkyRFh4Mk1wNmNuQUo2ZW5vd2RPNVlaMDJldytPdkY3TisvbndFREJsQzVjdVZiMGpjaENrT0NJaUdFRUVLVUdqRm5ZZ2dJQ0dERXlCRksyY2dSSTJuWHJwMWJBREZvNENDZTZQbUVNdHJ5OSthLytlV1hYL0p0TXpzN085K01iOW4yYkN4WmxueVBXYk9zMSt6cndZTUhlZXZOdDVqeDBRd2lJaUx5cmJOOCtYTG16cGxMeC9zNjh1cXJyNkpXcXhrMmZCZ0dMd016Wjg1azQ4YU5QUC9DOCt6ZnY1K2wzeTNGWXJId2JLOW5lZUtKSjY0WjVLV21wT2JwZTg3b1ZsSlNFa1l2OXlRUkZ5OWV6Tk9HeFdKaHhZb1ZMUDF1S1E2SGc1ZGZmcG11M2JybXFhZlQ2ZmgvZS9jZkZIV2R4M0g4MWNLdUxNaUd1Z1N1NkhDaVlJeVJlVm1lL1pqVGF0VE03THpvc2tucnB2Tzhaa0lyclk3R2l6Q1JTVHUxWDlhbDU1eXBsOTRrVGViVm5EWWxOR09GaVZySm1DYUlDQUVpSXBxNzdMTHIvY0hzMXRjRnpjUkF2cy9IWCt6bi9mM3NmcjhNZi9DYS9YemVueWVmZWxJRFV3WnE5WnVybGZWSWxpWk9uS2hKZDAyUzArazg2MzBDdndSQ0VRQUE2RGFxcXFyVXQyOWZKU2NuUzVKT25EaWhFeWRPYUhEcTROQllrTE9QTXpUbWNybDA1NlE3MjN6UHlzcEtQZlRRUTIzV2FtdHEyNjBOR2pTb3pmSHpjZlBOTjh2djkydnk1TW1oTWF2VnFwa3paMnJBZ0FGYXNYeUZIcDMxcUNTcFY2OWVtcDgzdjkyQWRhWlhYbm1sM1ZydXM3bG5uUnNJQlBUK2Y5L1grdlhyZGV6WU1TWDJUVlJHUm9aOExUNFZGQlMwTzg5aXNlaW1tMjVTYVdtcDNubm5IVzNjdUZHMzNIcUxzckt5V0ZLSFRrVW9BZ0FBM1VaVlZaVU9IanlvdTM5L3Q2VFdmOTRsNmVXWFhnNWJWdmZxcTYvcTlkZGZONHdOVGgycy9QeDh3NWpMNVdxei9mWGl4WXNWSHgrdnFWT25odFZXcmx5cDA2ZFBYOUN6U0sxQkp4aUlBb0dBeXN2TFZWSlNvdTNGMjFWYVdpcXIxYXBycjcxV0ZSVVZxcTZ1MWhOem5sQmFXcG9HRDI0TmdRbUpDWEwyY2NweHVTT3NQZmkwQjZicHlpRlhHc1oyNzk2dGRldldLU3NyU3k2WHkxQTdkT2hRcUZtRnhXTFJybDI3WkxGWTlOampqeWs1T1ZsUFp6OXR1Tjd2OTh2ajhTZ3FLa29SRVJHRzJvTDhCYXF0cmRXYTFXdmtkRG9KUk9oMGhDSUFBTkJ0WkdkbnE4WGZlcTVRVlZXVkZpMWNwRkdqUm1ucU5HTndlZmd2RDJ2S2ZWTU1qUVpXdjdsYVhxOXgyWnZmNzVmRDRRaHIxUzFKTnB1dDNWcXNJemFzMFlMYjdkYXhobU9oMTBlUEhwVWsxZGZYRzVhcTllcmRTM2E3WFY2dlYwV0ZSYXFvcUZCWmVabjJmYk5QYnJkYlZxdFZHUmtaZXVTUlIzVERqVGNvTmpaV1Vtc2poQysyZjZHZE8zZHEwNlpOaHZPVmh2OTZ1T2JObXhkNkpra2FsRElvN040YmpyVXVrUnVjT2ppczBZTFZaalc4bnZYb0xGbXQxdERlb2ZYL1dXK29mL1hsVjhyT3p0YmN1WE0xN0pwaFliK2psSlFValJ3NXNrUENJM0NoQ0VVQUFLRGI2T3ZxcTVhV0ZtM1p2RVdyVnExU2FscXFaajA2Syt4YmtzUytpVXBLU3BMTmF0T3FWYXRrc1ZoVVVsS2lTWk1tR2E3enQvaGx0UnJEd005VlhGeXNSUXNYaFkzbnpjOHp2SDU4OXVNYU0yYU1iRGFiUHZyNEl4MHNQeWlYeTZXaFE0ZnFxb3lyTkdUSWtGQVFPWExraUk0Y09TS3BOYVNOdW1HVVJ0MHdTajZmVHdmTEQ4cm44Nm14c2RHd244cmYwaHFLTHZTNWdtSHNRblRWNWhZd0gwSVJBQUM0NUhrOEhuMzkxZGZhdVhPbkNnc0wxZGpZS0VtcU9GaWhHWCtlMGVhYzRISzZ4c1pHWFgvOTlicC82djBhTjI2YzRacFRwMDdKWnJPcHJLd3NiTDZ2eGFmdlQzM2ZaczE5eWgwMmxwNmVibWdBY2Zqd1lhMVp2VVlQL3ZGQkpTWW1oc1pUVTFORFArZm01c3BxdFdySEZ6dVVrNU9qTDcvODByRFVMQkFJeU92MXltYXpHUUxHNmRPbjFkemNyTnpjWE4weDhRN2pNN2xQU1pKcTYyb1ZVMllNaTNWMWRhRjdPMU5WVlZYWW1OZnIxUWNmZkJBMkxrblYxZFdTcEcyZmJsUEZvWW8ycjVrd1lZSWlJL2wzRkoyUHYwSUFBSERKTzk1NFhQbjUrYkxiN2JyMTFsdTFZY01HM1Q3aGRnMGJGcjVzNjhlOFhxOFdMVnlrMFdORzY4WWJid3lyTnpVMXFiNitYak96WnJZNXY2NjJydDNhbVkwVzR1UGpGUjhmSDNxOVo4OGVTZExWVjEvZGJuT0VNNy9OV2I1aXVYcjM3aDE2WFZaV3BwbFpNL1hDMzE4d0xIZHJhR2pRdEtuVDJuelA0TEsrcFV1V3RsbVhwSVhQTDJ5MzltTWVqMGVyMzF6ZFppMjRURy9MNWkxaGU0cUN4bzRkU3loQ2w4QmZJUUFBdU9RbEpDYm94WmRlbE12bGtzVmlVVUZCZ1FiK2FxQmh6MUJ4Y2JFcUtpcVVtWmtaR25PN3c3L1JDZkw1Zkdwb2FOQ1lNV04wMSsvdUNxdlBuejlmQ1FrSm1qNTllbGp0dFdXdnllZnpYZUJUWFJ6QjVYWUxGeTBNTGNNTDJyRmpoMWI5YTVXZWZPcEpKU1VsR1dybDVlVmFzbmlKWWN6aGNPanREVy9yM1hmZlZVcEtpb1lPL2VHdzJPQ2VvcHljSE1PZW9zMy8yNnlXbGhhTnYzMDhEUmJRWlJDS0FBQkF0M0RtUC9GbjJyRmpodzU4ZThBUWlzNm12THhjZ1VCQXFhbXBZVTBISk1rYWFWVk1kRXliTlh1MFhiN2pIUitLcHY5cGV0anlPVW1hTTN0TzJQSzU5dXpmdjE4T2gwUHA2ZWxodGNyS1NrbXR2OHN6bit2TUpoUS9IdC82OFZhdFhiTldDL0lYbkxVVitkNjllN1ZzMlRKbFhKMmhzZVBHdHZzTkV2QkxJeFFCQUFCVDJQZk5Qc1U2WXRYYzNLd2VQWHFjOC9yUFAvdGNrcFEySk8yaTNFOWtaS1RpNHVMT0t4amtMY2lUSTlZUmVsMTV1RkxQelh0T1QvMzFLZlZQNmg4YWJ6clJwRG16NTRUTmQ3dmQycjE3OXptWEZaNFBtODJtWjNLZTBlelpzL1hNMzU3Ujh3dWZWLy8rL2NPdXE2cXEwcnpjZVVwT1RsWjJkamFCQ0YwS29RZ0FBSFE3bzBlUERwMnpFd2dFOU41Nzcybi8vdjJTcFB1bTNLZmh3NGRyNUc5R2F2anc0Wm94WTRaU0JxWVk1cmUwdEdocjRWYjE3dDM3WngzQzZ2UDV6cmswTEMwdFRXdldyam12OTczaWlpc01lNG84elI1SnJmdVZYUDErT0Zjb3FpRXFiSzRrRlJVV3llZnphY1NJRWVmMXVaSkN5d0hiZXE1ZXZYcHA3dHk1eXN2TFUxTlRVMWhkYWwxT0Z4TVRvNXhuYzJTMzI4Lzc4NEdMaVZBRUFBQzZuV2tQVE5PQkF3ZjB4ai9lMExadDIxUmZYNjhKZDB6UTVNbVRWVlJVcE1LdGhWcXllSWtzRm91R1hUTk1kcnRkc1k1WTllelpVNUswY2VORzFkYlU2djZwOS8ra2ZTK2ZmZmFaU3ZlVUtzb2VwWk1uVG1yUDEzdDAzWFhYZGZoejdkcTFLM1NQa2xSYlV5dEoydlAxSHRYWDE0ZkdUNTQ4R1RiWDdYWnI3ZHExaW9tSjBXOUgvL2FjbitYMys3VmkrUXBGUjBjcklqSkMyNHUzUzVMNjlPa2pxYlZEM2FlZmZtcVljOXR0dDZtMHRGU2xwYVdxcWFtUkpCVVdGV3IvdDYyQmRQU1kwZnJ3d3c4TmMwYU1HS0hrNU9SejNnOXdNUkdLQUFCQXQxQmJVNnU4dkR6VjFkV0ZRa0ZjWEp4R1hEZEM0OGVQRDdXNnpzek1WR1ptcGc0ZE9xVENyWVhhV3JoVlM1Y3VWZVFya1ZxUXYwRHA2ZWxxYm02VzArblV4SWtUMi8yODZPam9VS09Da3lkUHFxQ2dJRlJMU0V6UVBYKzRwOE9mOGExL3Z4VjJ0aysvZnYyMGFkTW13MWh3cjlHUHVkMXVYWGJaWmJwM3lyMktqbzV1OC8ydFZxdGlZbUprc1ZnVUVSR2h6NHMvVjExdFhhZzJkdHpZMEY2anlzcEtyViszdnMzM0NZcUtpdEluUlorYzlScW4wMGtvUXFlN3pOUHM0UmhoQUFEUVlieGVyL2J0MjYra3BINktpNHY3UlQ5NzVUOVh5bWF6S2FsL2tnWU5HblRPNWd0QmUvZnVWVWxKaWFaTW1STDZadWp3NGNNL2ViN1UydHdnMklhNnE3YVpycTZ1Vm1KaTRua2RtaG9JQk9UMyt4VVJFY0ZocStpMkNFVUFBS0JEZFdZb0FvQ2ZnN2dQQUFBNlZMQ3JXT0FzYmFFQm9Dc2hGQUVBZ0E0VlhHYmxPY3ZCcUFEUWxSQ0tBQUJBaDR1T3R1djQ4YWJRSGhzQTZNb0lSUUFBb01NNW5VNzUvWDdWMXRWMTlxMEF3RGtSaWdBQVFJZnIyYk9ubkU2bkdvNDI2THVhR3JHN0NFQlhSdmM1QUFCdzBSeXRQNnJ2YW1yVXcyWlRsTjB1bTgwcS9ZVERVSUdmeXQ0alNvN0xIWjE5RzdqRUVZb0FBTUJGNWZGNGRQUm9nOXdldHp4dVQyZmZEcm9aaHlOV0F3WU02T3pid0NXT1VBUUFBQURBMU5oVEJBQUFBTURVQ0VVQUFBQUFUSTFRQkFBQUFNRFVDRVVBQUFBQVRJMVFCQUFBQU1EVUNFVUFBQUFBVEkxUUJBQUFBTURVQ0VVQUFBQUFUSTFRQkFBQUFNRFVDRVVBQUFBQVRJMVFCQUFBQU1EVUNFVUFBQUFBVEkxUUJBQUFBTURVQ0VVQUFBQUFUSTFRQkFBQUFNRFVDRVVBQUFBQVRJMVFCQUFBQU1EVUNFVUFBQUFBVEkxUUJBQUFBTURVQ0VVQUFBQUFUSTFRQkFBQUFNRFVDRVVBQUFBQVRJMVFCQUFBQU1EVUNFVUFBQUFBVEkxUUJBQUFBTURVQ0VVQUFBQUFUSTFRQkFBQUFNRFVDRVVBQUFBQVRJMVFCQUFBQU1EVUNFVUFBQUFBVEkxUUJBQUFBTURVQ0VVQUFBQUFUSTFRQkFBQUFNRFVDRVVBQUFBQVRJMVFCQUFBQU1EVUNFVUFBQUFBVEkxUUJBQUFBTURVQ0VVQUFBQUFUSTFRQkFBQUFNRFVDRVVBQUFBQVRJMVFCQUFBQU1EVUNFVUFBQUFBVEkxUUJBQUFBTURVL2c4WThDZG9pNHpORUFBQUFBQkpSVTVFcmtKZ2dnPT0iLAoJIlRoZW1lIiA6ICIiLAoJIlR5cGUiIDogIm1pbmQiLAoJIlZlcnNpb24iIDogIjMiCn0K"/>
    </extobj>
    <extobj name="C9F754DE-2CAD-44b6-B708-469DEB6407EB-2">
      <extobjdata type="C9F754DE-2CAD-44b6-B708-469DEB6407EB" data="ewoJIkZpbGVJZCIgOiAiMjg0NDI2MDE3ODg1IiwKCSJHcm91cElkIiA6ICIyODY0NDk3MDgiLAoJIkltYWdlIiA6ICJpVkJPUncwS0dnb0FBQUFOU1VoRVVnQUFBODhBQUFHL0NBWUFBQUJtTnVVckFBQUFBWE5TUjBJQXJzNGM2UUFBSUFCSlJFRlVlSnpzM1hkOEUvWGpCdkFuTyttbWkxMzIzc2lRSmNnZUFqSmx5UkljWCtYblJsRVIyY2hXUVVWQlFWbXl0K3dOcGV5OVpMWkFkK25PdnZ2OWtTWTBOR2xhNk9aNXYrZ0xjbmU1ZkhJdHpUMmZLZEhwZFNLSWlJaUlpSWlJeUNscGZoZUFpSWlJaUlpSXFLQmplQ1lpSWlJaUlpSnlnZUdaaUlpSWlJaUl5QVdHWnlJaUlpSWlJaUlYR0o2SmlJaUlpSWlJWEdCNEppSWlJaUlpSW5LQjRabUlpSWlJaUlqSUJZWm5JaUlpSWlJaUloY1lub21JaUlpSWlJaGNZSGdtSWlJaUlpSWljb0hobVlpSWlJaUlpTWdGaG1jaUlpSWlJaUlpRnhpZWlZaUlpSWlJaUZ4Z2VDWWlJaUlpSWlKeWdlR1ppSWlJaUlpSXlBV0daeUlpSWlJaUlpSVhHSjZKaUlpSWlJaUlYR0I0SmlJaUlpSWlJbktCNFptSWlJaUlpSWpJQllabklpSWlJaUlpSWhjWW5vbUlpSWlJaUloY1lIZ21JaUlpSWlJaWNvSGhtWWlJaUlpSWlNZ0ZobWNpSWlJaUlpSWlGeGllaVlpSWlJaUlpRnhnZUNZaUlpSWlJaUp5Z2VHWmlJaUlpSWlJeUFXR1p5SWlJaUlpSWlJWEdKNkppSWlJaUlpSVhHQjRKaUlpSWlJaUluS0I0Wm1JaUlpSWlJaklCWVpuSWlJaUlpSWlJaGNZbm9tSWlJaUlpSWhjWUhnbUlpSWlJaUlpY29IaG1ZaUlpSWlJaU1nRmhtY2lJaUlpSWlJaUZ4aWVpWWlJaUlpSWlGeGdlQ1lpSWlJaUlpSnlnZUdaaUlpSWlJaUl5QVdHWnlJaUlpSWlJaUlYR0o2SmlJaUlpSWlJWEpEbmR3R0lpSWdLT2xFVTg3c0lSRVJFaFk1RUlzbnZJdVFvaG1jaUlxS25wQS9MMW44elFCTVJFV1dkUkNLQktJcDJBYnF3aDJtR1p5SWlvalRwZy9MVFgwOGZRMFJFUkJrOUhaYlRmems2cGpCaGVDWWlJb0o5WUJZRUFSSklJSlBMSUpWSUlaZkxJWlZ5bWhBaUlxS3NFZ1FCSnBNSmdpakFiREpEZ0FDSlJHTDdQQzJNQVZxaTArdFloVTVFUkM4MGEyQzJmaW1WU3FoVjZ2d3VGaEVSVVpHaDArbGdNQm9nbFVwdFg0VXRRRE04RXhIUkN5MTljQVlBalZvRG1VeVd6NlVpSWlJcWVreG1FM1E2SFFBVXlnRE5QbWhFUlBUQ1N0OU5XeEFFdUduY0dKeUppSWh5aVZ3bWg1dkdEV2F6R1lJZ1pKaFhwS0JqZUNZaW9oZFMrdUJzTnB1aFZDZzVycG1JaUNpWFNhVlNLSlhLUWhtZ2VaZEFSRVF2TEd0NGxrcWxVS3M1eHBtSWlDZ3ZhTlFhU0tWU1czZ3VMQmllaVlqb2haUys1Vm1wVk9aM2NZaUlpRjRvU29XU0xjOUVSRVFGWGZyMW5BVkJnRXpLY2M1RVJFUjU2ZW1XNThJUW9CbWVpWWpvaFpSK29qQk9Fa1pFUkpTMzVISzU3WE80TUFSbmdPR1ppSWhlWU5hdVlvVnBtUXdpSXFLaVFDS1JGS291MndERE14RVJ2YUFLVXpjeElpS2lvcWl3ZlJZelBCTVIwUXVyc05WNEV4RVJGU1dGN1hPWTRabUlpRjQ0aGVtRG1vaUk2RVZRR0Q2YkdaNkppSWlJaUlpSVhHQjRKaUlpSWlJaUluS0I0Wm1JaUlpSWlJaklCWVpuSWlJaUlpSWlJaGNZbm9tSWlJaUlpSWhjWUhnbUlpSWlJaUlpY29IaG1ZaUlpSWlJaU1nRmhtY2lJcUk4cE5mcjg3c0llU0l5S2pxL2kvRGNEQVpEanAxTEZFVVlERWFZVEtZY095Y1ZIQ2FUR1hmdTNZY2dGUHgxYXZNRHI0OXJnaURBWUREQ2JEYm5kMUVvRXd6UFJFUkVlVVFRUkx6LzBWaU1uelFkb21oL0UyazJtMkV3R0xQODlmVHpuM2J0eGszOHNXd0Z0RnB0anBROU1pb2E5MFBEc25Uc212V2I4YzRIbitEUWtlTTU4dHBXd1NHbjhOTXZ2K1BhalpzNWRzNUxsNjlpemZwTmRwVWE5MFBEOE1ISFgyRFJrbVhaUHQrK0E0Y2RWcEJjdm5vZC9RYVB3RGZmVFh1dThnTEF4aTNiTVh2K1FvUTllUGpjNTNMbHEyOG5ZK2lvL3puY3QzcnRCdlFaT0J5Mzc5ekw5WEpreCtRWnM5SHJqVGNSY3VwTXBzY2RPWFlDdmQ1NEV6Tm0vK0R5bkhzUEhNSWZ5MWJBWURBNjNIL3g4aFY4L1BuWFdMejA3MmNxYzE0NWZ1SWsvdmhySlZKU1UzUDB2SGw1Zlg3NitYZjhzR0FSb3FKam5CNnpidU1XZkRmbGU1eTdjT201WHkrdmJOKzVCLzBHajhDdnZ5OTk1bk1ZalVhbjM5dmpKMDZpLzVDM3NHUFhYb2Y3dFZwdGpsWVlGbFh5L0M0QUVSSFJpK0xTNVN1SWpvbEZnM3AxSVpGSTdQWXQvdk52cHpjMWp2ejYweHlVTEZIYzRUNkR3WUFmRi82R1IrRVI4UGIyUXAvWHUwTVFST2dOV1cvMWxrQUN0VnFWZGo0anhrK2Nob1RFUkh3ODVqMjgzS1JScHMrdFg3Y1dWcTFaajRXTGxxQmloWElvVzZaMGxsODNNemYvdTQyOSt3K2hadlZxcUZHdDZuT2Z6MkF3WU1Hdml4RVJHWVhpZ1lGbzNhbzVBS0JFOFVBa0ppVmgvOEhENk4zek5aUXVWVEpMNTl0NzRCQisrdmwzN05sL0VPUEhmUVozTnpmYlBxUFJFaXJrY3RsemxWbXYxMlBENW0zUWFuVVlPdmdOMi9hcE0rZENwOHZhOTdkdnJ4Nm9WNmVXN2JIQllJUlpjTnphcFRjWVlUUWFvZFhwSEpURkFKUEpCSjFlNzNBL0FLaVVLa2lsRW9mN2NrTnd5R21jUG5NZXRXcFVROVBHTHprOVRoQUVyRnF6SG9JZ292ZnJyMlY2VGxFVWNlRFFVVnkrY2cybno1N0hoKysvZzJwVks5c2RjK1JZTUFDZ2Rjdm16LzhtY3RINWk1ZXhhODkrOU9qVzJlN25FN0JVa0xrS3Q0MGJOa0RIOXEvYWJjdkw2NU9hcXNYQkk4ZWdVQ2p3OXFoaFRvODdjT2dvSGp4OGhINjllejdYNitVbGE0V29WUHBzYlp1Q0lHRFd2QVc0ZXo4VVgzd3lCcFVyVmJUYmJ6YWJvZGZySGZaK2lZcUt4dVFaYytEcDZZSHhYMzRLalVielRHVjRFVEE4RXhFUjVaRzlCdzREQUxwMTZlRDBtUFp0VzBPalZqdmRmK25LTmR5N0g1cnA2eXhjdEFTUHdpTlF2V29WOU9yUkRRRHczNjNiR1B2MWQxa3VxMHFsd3BybFN3QUFTcVVDSTRZT3h0d2ZGMkw2clBrWU1YUVFYdS9lMWVsenExYXBqTDY5ZW1ESHJqMElqNGpNc2ZDYzAxYitzeDRSa1ZHb1U3dW1MVGdEbHZmZTUvWHUrR1BaQ3F4WXZRNWpQeG1UcGZPMWFkVVNKMCtkUmNpcE0vaG13bFI4Ti80TGVIdDVBWUR0aGxXaFVEeFhtWGZ1MlkvRXhDVDA3ZFVEZ1FIK3R1MjNidDlGU2tybXJZa0dnd0dpS0tMOXE2L1liWjgyYzY3TEZyb0JiNDV5dXUrcmJ5YzczVGQ5OG5qVXJGNHQwM1BubEpqWU9DejhkVEVBNE9yMW0rajF4cHNPai90K3lnVGNEMzJBaDQvQ0FRQmZaUEwvWXN6LzNrYmIxcTB3YWZ5WFdMVm1BOVp0M0lJdngwL0VrSUg5MGVmMTdnQ0ErUGdFSEQ1cUNZZmpKMDNQVWxsbE1pbFdMZnM5eSs4dEw2U2twdUxrcWJPUXlXU1F5KzBqZ2loYXVoVDcrL3BtZUo1RUlzbXo2M00wK0FSTUpoTTZkV2pyOVBkazJJT0hlUER3RVFJRC9GR3pSdForOXVMaUhtUGl0RmxaT2pZck9yWi9GZDA2Ty84OTc0Z2dDQUFBeVROV05rbWxVdFNwVlFPbno1N0hGOTlNeE1oaFE3SlVoaXRYcjJQR25CK1FtSmlFVmkyYVFTWjd2Z3Erb283aG1ZaUlLQStrcEtiaXhNbFQwR2cwMkgvb3FOMis3bDA3MmY0OXNIOGYrUHRsdkVHMVdyUjRhYWJoZWYybXJUaDQrQmg4Zkx6eCtjY2YyRm94M04zZDBLQmVuU3lYVjZsVTJqMXUxclFSSm4wN0RwT216Y0tmZjYyRVRxZERhcW9XTy9mc2QvaDhVUlFoQ0diTW5yL1E2V3U4Tld3d09uVm9tK1V5NWFRTEZ5OWo4N1lkVUNnVWVQK2R0ekxzNzlLeFBUWnYvUmZIZ2tPdy8xQjl0RzNkeXVVNTVYSVp4bjR5QnRObno4ZnBNK2N4YnZ4a1RKODBIdDdlWHRDbHRjeXFWRW9YWjNFdU5WV0x0UnMydzhmSEczMTc5N0RiOStlaW56SjlibkRJYWN5Yyt3TktGQytPbHhyVXQ5dlg1cFdXR1ZvS3JYYnZPNWdXMXJ0bjJIZngwbFZjdlg0REhkdTlDbDlmSDRmUEQvRDNkN2c5cHlVbnAyRFN0RmxJU2s1R2w0N3RJRmNvY1BqSWNYVHYxZ2tTaVgxTG50Rm93cEtseTZGU3FkQ3Zkdy9FeE1RaE9PU1V3Mk1yVlNnUEFKREpaQmd5c0I5cTE2eU9IMzcremE1Q1lOV2FEVENaVEdqV3RCRzgwaXBMUkVIRTduMEhVTXpIQjAwYU43UWRtNVNVak9NblRzTFR3eU8zTHNWejY5eWhMZDUreTc1VjkzNW9HUDd2MDNGT241T2IxMGNRQk9qVHVoUHYyMitwZ0d6YnVxVmRid2VGWEc0TC9QdlNLaWtiMXErSGFDZGR1NlV5bWQzdldaUEo1TEpTTWpzZVA0N1A5bk9zNGZsWlc1NEJvSHUzenFoVXFRSm16UG9CdnkxWmhudjNRL0h1cU9FT0E3RW9pdGk0WlR2K1hya0dBREJ5MkdEMGZLM0xNNy8yaTRMaG1ZaUlLQTlzM0x3OWJUeWdFWnUzN3JEYjErTGxKam55R3R0MzdzRmZLLzZCVXFuQTExOThBbjkvUDl1K01xVkw0YnR2dm5pdTg5ZW9WaFdUSjN5RkJiLzhqdGF0V3VEOHhjdW9VNnVHM1RFUEg0VkRvVkRZdFlvNjQrZWdGU3NyN2pxNXlSVkZFUXNYTFVHNXNtWFF2VnRucDgrUGlvckdySGtMSUFnaVJvMFk1TEQ3dTFLcHdNZGozc1g0U2RQeDg2SS9VSzVzV1ZTcVdONWwyZVJ5T2NaOTloR216cHlIWWo3ZThQUzBoSUNFaEVRQXNJV0haN0YrMHhZa0pTVmp6SHVqb1ZHcklRaGlscnBFWDd4MEJiUG5MNEJLcWNMWFgzd0NEdzkzdS8xdFhtbmg5TG4vM2JxRDhJaElET3pmSjhNK3BWS0poK0hoNk5xNUF5cVVEOHIrRzhvaDhmRUptRHg5TnU2SGhxRm45NjRZT1hRUU5tM2RnWVRFUklSSFJHTE1lNk50d3lSRVVjUm5YMzRMclU2SDk5OTlDeDNidllwMUc3Y2dJVEVSRVJGUitPQzlVUm1HVktSWHYxNGQvTDV3bmkyb1hiLzVIM2J0M1k5eVFXVXg5cE1QYmQrUDIzZnVZZmUrQTNpbFpUT01IRGJZOXZ3Ly8xb0pBSGl0YThmY3Vod1pKQ1ltMlNwdnRGckwzN0d4Y1JEU0pxYnk5L2VEVkNwRmZId0NBTURqT1lKOWJseWZNK2N1WU1xTU9YYXY4K21YMzlvOTd0cXBQZDRaTlJ3bWt4bjdEeDBCQU96Y3N3ODc5K3h6V000QWZ6OHMvdVhKV0hkZjMyS1lNMlBTczc3dERIeUxGY3YyYzZ5VHFVa3orZm5MaXByVnEySFc5SW1ZTUhrR0RBYUQwekN1MXhzUWZPSVVmSXY1NExPUFA4aVJvVEF2QW9abklpS2lYQlliRjRmTjIvNUZuZG8xTWZiampGMkEzZDNkY1BEd1VRZlB6TG9ObTdkaDJmTFZrTXRsK09LVEQxRzFjaVVJZ3ZCY3JSaU9WSzVZQWZObVRvVkVJa0hKRXNYUnBXTTcyNzZIajhMeHhkY1RrWnlTZ2xFajNyUWJWd3RZZ291allHSXltV0RNWkJicTlLMUtBTEQvNEdFTUhkUS9RK3Y0a21VcnNHZmZRY2psTXRTdlY4ZGhkL0dVMUZSTW16VVBTY25KZUtWbDgweTdOZGFwWFJQOSs3eU9mOVp0eExTWmN6RngvSmNvVTdxVTArT3Q1SEk1dmg3N01XUXltZTM5eHFlRlorOW5ETThQSGo3Q3BxMDdVS3RHTmJSTDYzYTlkUGtxM0xsN0Q2Tkh2SWx5UVdVZFB1LzhoVXVZUG5zKzVISVp2aG4zcWNOcklnZ2kvbG0zd2VIenExU3VpQ3FWSzJMVm12VU85M2ZwMkE0blRwN0NpWk9uTXV5clg2OU9udHlRTDE2NkhMZnUzRVdYVHUweDRzMkJBSURYdTNmRnpmOXVZOStCdzJqV3RERWF2OVFBSTk0Wmd4S0JnUmc4b0M4T0h3dEd4M2FXc2J0OVh1K091L2RDc2ZmQUlUUnYxZ1F2TmFpWDZldko1WEtFbkRvRGhWeU8zLzc0QzZJb1l0VHdJWFlWR1Z0MzdBUUEzQTk3WUt2a2lJOVB3STVkZStIbXBrSDNyczRyZDNMYW4zK3R0QVZLcS9SRE9KYit2Z0RGZkh3UUd2WUFBT0RubS8zZ2wxNXVYWi9BQUg4RWxTMWp0eTArSVJHM2J0K3hQVDU4OURnU0VoSlJ0a3hwVkt4UUxzTTVkRHE5cFd4UERaK1F5K1VaeGdqbk5WRjh0cFpuazhtRXBPUmt1MjFLcFFMalB2OEk3dTd1aUUrd1ZJcFlKeExUYXJWNEhHOXBHZi93ZzNjZ0NBSThQVDFzMjZ3OFBUd3lkTjhuaG1jaUlxSmN0M3psV2hnTUJneCtveSs4dkR3elBmYURqNzlBWmcwUGptWkQvZW1YMzdGMy95SEk1VEo4K2RsSGFQUlNmWmpOWm53MmJnSWExS3VEZ2YxN1A5ZFkyN2k0eDdnZjlzRFc3ZHRSQUk2UFQ4REVxVE9SbEp5TVlVTUdaQWpPR3padnc5SGpKekIxNGpjWnhpcXVXTDBPR3padmMvcjYxdFpFcTVTVVZCdytHb3oyYlZ2YnRxMWV1d0ZidCsrMHRmdzZDb21wcVZwOE4yVW03dDRMUlZEWk1nNjdhejl0UUw5ZStPL1diWnc5ZnhGanYvNE80ejcvT0VOcis3VWJOMTNPa0JzYkZ3Y0EyTFB2SUU2ZVB1dnlkYnQxN21DYm1Fa1VSZno4MngrUVNLUjQvMTFMeTJqWWc0Zll0bU1YbEFvRjNOM2RIWjVqdytadCtIdmxQNURMNVpnMGZoeHFWSGNjWkVWUndPcTFHMTJXS2J2VWFuV2VoT2QzUncxSGdMOGZPclovRlJHUlViYnQvZnYwUkkxcVZWQ21kQ25jdm5NUGNYR1BVYnBVU1pRc1dRSnY5TzJGOEloSXUyUHIxYTJGVWlWTDJMWjd1THZiZWc1WUNZS0lsZitzdzlvTm0xRytYQkMrL3VJVG5EbDNBWFhUL2J3Zk9uSWNCdzRkaGJ1Ykc4NWZ1SVEvLzFxQmtjTUd3OFBESGUrOVBRSW1vd251N3ZhVGRlV21WaTFlUmxDUUpYUWVQM0VLTi8rN2hmNTllc0l0YmNJd040MEdnaUJpOTk0REFDeVZSayt6ZHZ0MU5VdDNibDZmUmczcjQ1MVJ3KzIyblRwenp0WXFMWW9pMW0vYUNnRDQ2SU4zSEliaDhJaEloSnc2azZlaGNQZmVBemgxOXB6TDR4NDlpZ0FBbkR4OUZ1R1JrUzZPQmxSS0pUNzc2QU5jdkhRbFcrTzFWLzZ6SGl2L2NWd1psdDZFcno1SFF4Y1ZTUzhpaG1jaUlxSmNaREFZY0RUNEJHclZySTd5NVlNeXpFcjhkS3VxbTBhVGFWZGNVUkJoTXRuUGpHdzJtK0h1N21ZWDdMWnMzNGs3ZCs5QkxwTmh5TUQrejF4K1FSQXhkZVk4M0xwOUJ6MjZkY2F3SVFNeTNIaEd4OFRpMjBuVEVSa1ZqV0ZEQnFCM3o0eXpGMGRHUnVQMm5YdVkvOU92K1BLekQrMENlS21TSmV4dXJxMGVQNDVIMklPSGtEc1lyN2QrMDFhMGJkTUtFb2tFZi82OUNwdTNXc1l2ZnpYMll6U3NYemZEOFNrcHFaZzBiUlp1L25jTHhRTURNUEdiTDJ5emlXZEdLcFhpcTdFZlk4YWNIM0Q2ekhsOE4yVUdocjg1Q04wNmQ3QzFFR2xUdFZrZUwvazRQajVEQzQ4amlVbFBXcEkyYnRtT0sxZXZZOGpBZnJhWnZ4Y3RXUWF6Mll3M2h3M09NRVkrTmk0T3YvL3hGNEpEVGdPd3pLYTlldDFHREIzMFJxWmR6NnRWcll5SjQ3L00wdnZJVE1qSk01ajMweS9QZlo2czh2Qnd4NTU5QjUxV3dDeGV1dHoyNzB1WHIrTGRNWjltNmJ4UFY5b2tKQ1JpN2srLzRQeUZTL0QwOE1Dd0lRTlF0a3hwVzBXTklJall2RzBIL2xxeEdtNXVHc3llTVFrclZxL0RsdTA3RVJFWmhZOCtlRGRMWStkeldzTUc5V3doS0R3aUVqZi91NFZPSGRyWi9kd3NXYm9jRHgrRm8wYjFxaWhWc2tTR2N3UUdCRUNwVk9MSXNXQWtKQ2JaS3NCNjllaG1HeStmMzlkbjM4SERlUER3RVY1cVVNOXBLN0oxWEhGZWh1ZTc5KzdqNUNuWEZXWlc0UkdSZGhVN3pxaFVsdDlmcFVxVnhPQUJmWjBlZCs5K0tJNEZuNFJjTG9mSlpNSkxEZXFoZXJVcUxzOWZLb3VyREx4b0dKNkppS2pBTTV2Tk1Kdk5FTXdDektKZ1dkSkRGQ0VDZ0NnQ2xqK1diYUlJVVFLNy9XTDZZeUdCa0hZK285RUlnOEdBd0lEQVhDdTdVcW5FYTEwNjRjSERSdzVuTE83WHV5ZUdET3huZXp4ejJuY3VKd3g3ZWttclFXLzBSZDllUFd4ZGlxTmpZdkhQMm8yUXlXVDQ0TDFSRUFRejlBYm4zYUl6bzFJcU1YeklBSHcvOTBkczJiNFRWNi9meEplZmZZaUF0UEhVMTIvK2gxbHpmOExqK0FSOFBPWTloK05uVFNZekJnM29neXZYcnVQRXlkTll1MkV6K3ZkNTNiYS9RN3MyNk5DdWpjUDNHdmJnWVlhV01HOHZMendLajhEK2cwZHc2Y3BWSER4OERPNXViaGczTm1Pck1BQ0VoajNBdEpuekVCNFJDVDlmWDB5WjhCVjhzOUUxVmFGUVlOeG5IMlB1and0eExQZ2tGdi81Ti9ic080aDMzaHFHV2pXcm8wSDl1dGl3MnZtYTBLSW9Zc2pJOTZEVmFySDRseC9nVzh6eDVGb0FzR3o1YW16ZTlpOFU2WmEwMnJMTjBzVjF3K1p0V0xkeEMwd21FMHdtTTZwWHJZSXVuWjUwT3pjWUROaTRaVHZXYjlvR3ZWNlBSZzNyWStTd3dkaXdhUnYySGppRTh4Y3VvVldMbHpGa1lIK1VLSjd4WjE0cWtVS2pWaU01T1FWUk1jN1gwSFZHcFZTaWRLbVN6ejJqK0xNWTkvbEhEcGZnc1RwdytDZ09IRHFLTndlOWdTcVZLbVRwbkFIcHh1MmZ1M0FKOHhmOGl2ajRCRlNwWEJGZmZQcmsvNEFnaURoOTVoeFdyZDJBTzNmdndkZTNHTVo5L2hGS2xTeUJEOTkvQnhLSlpVM3AwZTkvaEo2dmRjRnJYVHRsV0NZcXZ5UW5wK0MzUC83Q29TUEhvRlFxOEwrM1J6bzhUcWxVNE1QMzM4WWZ5MWJpZkxxWjJhMlZDL2w5ZlVRQUd6WnRnMVFxd2JBaEE1d2VaMDRiNTYxUTVGMEVHdGkvRDNwa1lTS3VKVXVYNDlTWmMyaitjaE83WmVpY3NWWkFsaWdlYVBmNzFFb1FSR3pkc1JNaHA4NmlUcTBhYU5Hc0tYNWR2QlFta3duN0RoeEdoM1p0ME83VlYxRE14L252SThxSTRabUlpSEpkK3ZCckVzd1FUR2FZQmN0am85bGtDY1ZwMjAxbU13UkJzQnd2Q0xhV2dweGtQYS9KWklJcGJmM2QzRFIwOEJzNGMrNEMvUDE4c2ZmQVlXZzBhdHNrWWM1bU9jNk85Sk56Q1lLQU9UOHNoRmFudzV1RCtxTmNVRm1IZ1R1ckpvMy9FdlhxMXNiczZaTXdhZG9zM0xwOUI5Tm16c084bVZPd2QvOGhMUGgxTVVSUmhMdWJHOVp2Mm9yVmF6ZkFhRFJDYnpEWUtpZXNFK0ZZclZxekhqV3FWM01ZZEsxRVVjU0prNmZoN3VhR09yWHN3L05yWFR2aW4zVWJiYThkNE8rSENWK1BkZGhWT3o0K0FXTy9uZ2l0Vm9zeXBVdGgvTGpQRUJnWWtPM3JJSmZMOFBuSFkxQ3R5ci80ZTlWYTNBOE53NHc1UDJEaHZKbnc4dkxNZEhtWCs2RmgwR3ExOFBIeHRnVUtaNndCTUgzTDJDdXRtdVB1dmZ2dzlQQ0FJSmdSSEhJYVNxVUMvL2YrMjVCS0pZaUtpc2FlL1FleFo5OGhQSTZQaDV1YkJ1K09Ib0hPSGRwQ0lwRmd6UDlHbzJQN1Y3Rm95VkljT1hZQ3dTR24wZk8xTHVqWHB5YzBhalVrRWdtcVZxNkVzbVV0MSsvMDJmUFAxSEpjcVdKNXpQMStDcnc4UFZDMWNxVm5talRwV2RXcVdSMkppVW1JU2VzZS83U0lDRXQzN3FxVks4TEQwL1dFV0VGbFN0dStCOHVXcjdhMWFuZHM5eXJlR1RVTWNya2NEeDQrd3M0OSszRTgrQ1JpNCtJZ2tValF0blVyREJzeUFENCszZ0Fzb2ZPemp6NUF0YXBWc0dMMU9xejhaejNXck4rTXVuVnFvVTJyRm5aTHBPVUhVUlJ4NSs0OXFOVXFmUHAvNzJjWVU1eGV5K1l2bzJYemwyRTBHbUZLQzZFYXRicEFYQjhKZ0ZuVEorTDhoY3RRcVZUWXVHVzdiWm0rOU16bXZHOTU5dkx5ZERsY0J3RGlIajhHWUtuc2N6U0pZWGFjdjNBSmYveTFFdmREdzlDcFExdThQWElZZ2tOT3BwWEhDeXFWQ2l0V3I4V0sxZXZRdEhGRGRPclFEdlhyMXM1MHNqeXlZSGdtSXFKc0UwVVJScE1KWnBNSkpxTUpSck1KWnFObDBpZWp5UWl6MFFTVDJReVR5WlFyNGJld2tVZ2thTlN3UGhvMXJJOWpKMDZpZUVCQWhyRjdPV1hOK2syNGR2MG1xbGV0Z3Q0OUxjc0xsUzFiSnRObHFoS1RrbkQ3emoxNGVucWdja1g3VmpuUHRKdStFc1VETVhQcWQ1aTM0QmNNSFdScEZTbGJwclNsRndBQW84bUloSVJFcU5VcWVIaDRJRUNqaGthamdWcWxna2FqaGxxdGhrYXRRbUpTTW5idlBZRFo4eGZnaDFuVGJEZlJUN3QyNHliaUhzZWpkYXNXa012dGc2bWZyeS9hdjlvR08vZnNRL0hBQUh3L2RZTFQxaE1mSDI4TTdOOGJaODlmeER0dkRjT1NaY3NkSHBjVjdWOXRqWjdkdTZKaGczcFk4TXRpakJnMktFczN4VmV2M1FBQVZLMWN5ZVd4aHJUS25QU3R0K203RHMrWVBSOEE4T2FnTjFDNlZFbXMyN2dGeTFldGhTaUtrTWxrNk55aEhRYjA3NVhoZWxTcldobXpwMC9HNW0wN3NHTDFPcXpmdEJXSGp4N0h3dmt6b1ZLcE1HdjZ4QXhsNmRhNUE1bzJmc2xsbVFGZ3dwVHZiZit1VTd1bXcvUGx0aVBIZ3ZIYkgzOWxla3hXMXhuK2ZlRThXeVdMUnFPQlhDN0Q2SkZEMGJuRGt3bnlQRDA5Y0N3NEJGcXREaDNhdFVIM3JwMmNUdHpXdldzbnZOS3lHZGF1MzR6OUI0L2c3TGtMYU5tc2FSYmZXYzR6R0F3NGV2d0U1SEk1Sm83L0FyR3hjU2hidGt5R1lTV09TQ0N4bTdlZ29Gd2ZkemMzdEdqV0JKOSsrUzF1M2I0RGxVcUZycDNhMngxakZxd3R6eGw3UjJoMU9reWNNak5icitsSWwwN3QwTHFWOHhuc0hURVlEQWg3OEJDQVpYTEEyTGk0Yks5R1lEYWJjZnpFU1d6ZHNRczNidDVDTVI4ZmpQL3lNelI2eVg1cHVxcFZLcUZIdDg2SWpZdkRubjBIc1hQM2ZnU0huRWJ4d0FCMDd0Z09IZHEyeVREV241NWdlQ1lpSWh1ejJReUR3UUNqMFFTVHlRaGpXamcycDgyR2JES1piQzNDZVVrcWswSW1sZG4rbGtna2tBQkF1cjloK1dQWkpwRkFJdHJ2VC84Y1FUQkRFRVZMMTIwSEUzRGxwKy9uL0pocGw4THc4QWluKzQ0Y080RlZheXl6Smxlc1VNNDJkcnBycC9ZWmJpTFRPM3Z1QWlaT200WEtGU3RrdXB5Vmg0Yzd4bi81bWUxeHRhcVY4ZlhZVDFDalJ0VXNyMXNyaWlKdTNib0RyVTRIblY3djlMZ3QyLzRGQUx6U3NwbkQvWDE3OThEZUF3Y1JHeGVIeE1Ta1RMc2U5bnl0QzdwMzdZU1ltTmhzalQxOFdvTjZsckhVWmN1VXh2ZFRKMlQ1ZVNkT25iRThQMjBzOXRsekY1Q1VuT0t3VmMzb0lEeGI3ZDEvQ01FaHAxR3ZibTNiMnVDdnRtNkpmM2Z0eGN0TkdxSEhhMTFRUEpOV2RhbFVnbDQ5dXFGSm80YVl2MkFSV2pSclloczM2VWpwVWlWUnIyN3RMTDNIZ3RCZzlVcXI1cWp0b0RmRCtrMWJjZWpJY2J3MWZFaUdpZXljOFUwWFhQcjE3b0dtalJ1aVhGQlpIRGwyQXBldVhMWHRLMWUyREx5OXZTQ1ZTckY5NXg2WDU2MVRxeWFHRG40REZ5OWR6UkJxY3B0ZXI3Y3RtZlovbjQ2RDBXaEU3NTZ2b1hLbGl2ajhxKzljUFBzSk56Y05WaTM3M2ZZNHI2N1ArWXVYTWZmSG4rMjJ4Y1k5em5DT0Q5NGRoYysvbW9ERmYvNk5ja0ZsVWF2R2t6V256V256UlNnY3REd0xaZ0hYYnR4MFdVWlhHcjNVSU52UE9YZmhFZ3dHSTRyNStPQnhmRHdPSERybWNHMTFSeTVldW9JangwOGc1T1FaSkNRbVFxbFVvRmVQYnVqYnE0ZmRzblMrdnI1bzFMQStTZ1JhaG16NCtmcGlRTC9lNk51cko0NmZDTUdtclR1d2JQbHFyUHhuUFZxMWVCbmR1M1ZHeGZJWlp5eC8wVEU4RXhHOVlJd21Fd3g2UFF3R0EvVFd2dzBHR0EzR1hBdkYxdEFyazBraGs4bnRIc3RsY2tqbE1zaGtNc2lrVXNoa01raWxVc2prY3NpazBoeGZhZ2w0MG0zYjJxMDR0K2wwZXFTTnVnWkVRQkJGdXhZZVZib2xsN1JhTFF3R0dTS2pvcUhWYWxHK25QMzZ1YzZXZExwODlScm1ML2cxNXd2dlFwUEdEWEhrMkFuRXhNYWk1MnRkSVpWS2tKS1NpdDM3RHFCYzJUSzJpWW8yYk40R2c4R0lBZjE2WWN6L1JpUEEzOTlwNjBabzJBTUVoNXhHbWRLbG5DNGJGT0R2aDM2OWUyTFZtZzJZODhQUG1Qdjk1RXk3WWtxbFVnUUUrR1AxMzR2dHR2K3dZQkdDUTA1aC9KZWZvVmF0Nmc2ZnUyN0RacXpidURWTEU0dzlMU2s1R1pjdVc4SkU0NWNhSURWVml6ay8vb3lVbEZRSWdvQlhXN2UwTy81SmVMWi9ML2REdzdCb3lUSjRlWG5pby9mZnNYV3Y5UFAxeGU4Ly93Q2owWkRoNThvWlg5OWkrSDdLdHk2N2FONjVkeC9IZ2s5bTZYMktvdXRqY2t0TWJCd1NrNUljN3RQcjlBZ09PUTEzZHpmVXJGNFY1aXoramd0OVlGbTJ5ZHA5MjlwaWV2WGFkZXphcy8rWnl5cVRTdEdxeGN0NUdwejNIamlFNEJPbmNPSFNGZHZQbDcrZkwxbzBhNEsyYlY2QlJxMUd4M2F2WXZlK0F5Z2VHSUQ2VG5xcDZIUjZIRHB5REJxMXhtNjdSQ0xKayt2ektEd0NqektwUExTcVVENElidzBiakY4WEw4WE11VDlpL3F5cHRzbzFrOWw1eTdOR284Yk1xVmxPdU50bEFBQWdBRWxFUVZTdlJIREcxZEFNUnc2a0xTVTJiTWdBTEZtNkhIdjJIVUN2SGwwekhRNWlkZlg2RGV6ZWV3RGVYbDU0dlh0WDlPemUxZUc4Q2lxbEFqV3FWNE92bi8xd0NybGNobGRhTnNjckxadmo0cVVyV0x0eEMvWWZQQUtWVW9sM1I0L0k5bnNwNmhpZWlZaUtHRkVVYldOT0RRWUREUHEwdjlPK3hCeTR5NVVBa01ubGtNdGxrTXNWa0tmOVc2bFFwdHN1aDF5aGdDd1h3bTloTTNEWUtMdHh2d21KaVhhVGg0MzcvQ1BidjcvNzVndjQrL2xpeGVxMVdMTitNOTRkUGR4dXVaK0l5Q2hFUmtZaE9qckdOaTd1MUpsem1EbjNSNWpOWmpSc1VBOW56MTNJdGZkeStlbzExS3BSM1M1NGJkbStFemYvdTRYWHUzY0ZZT2tHdnZUdlZXamJ1cFV0UE8vZGZ3akpLU2tZMEs4WEtsWndQdU16QVB5emJoTUFvSGZQMXpJTmVIMTc5Y1NKazZkeDkxNG9GaTFaNW5McEtZbEVrbUdack1SRVMwdGNpUktCR2ZaWldiOTM2a3hhYVozWnZmY0F6R2JMNUY3V20rcXhuL3dmSmsyYmhSOFdMb0pVS3JIcjRxbFBxOHhKdjRaMVFrSWlwbncvRjBhakVXTS9HUU90VG9kVFo4N2h3Y05IME92MUdOQ3ZOejRlK3cwZVBnclBjcmxXTHYzTjVYSkplL2Nmd3Q3OWg3THpkdlBGbXZXYlhBWTJnOEdBVDcvOE50dm4vdlduT1E3SG4zNzcxZWVvbWE1RkU3QzBhdXIwZXFpVVNzaWZxdnk0ZXUwR0ptVmpPYUdjdEduTERvUTllQWgvZno4bzVIS0VSMFJpeW5kZjIwMU0rUDY3YitIQncwY0llL2dRYjQ4YzZyQWlhdTJHelFBczNaSmR5WTNyMDdIOXF4ZzViTERkdHJQbkxtTG0zQjh6SE51bFUzdWNQbnNlcDgrZXg1d2Zmc2FrOGVNZ2xVcHNjMXc0NnQwamxVcHpaQTZLN0xKV0ZycTd1NkZaMDhhNGZlY3V0dTdZaGQxN0Q2QkxKajJHclByM2VSMVZLbGRDdlRxMU13eHhTZS93c1JQWXZIVUhnc3FXQmlvNm5qU3ZicDFhcUZ1bkZxNWR2L25jNDY2TEtvWm5JcUpDekdnMFFxZlRRYWZUUTZ2VHdxRFRaOW9WMWhXSlJBS2xVZ21GNGtrZ1ZpaVVrTXRra0NzVmxyL2w4aXpWaHRNVDNidDJ0clhxNzlwN0FHNXVHclJxL3JKdGY4a1N4WEhoNG1XNzU3UnMvakxXck4rTW5idjMyWVZuczltTUpjdFc0T0dqY0V5WjhCV3FWSzZJT2ZNWHdtQXdZc3g3b3lHUlNISXRQRDk0K0FoZlQ1aUtLcFVyWXZiMFNiYnRKcU1STXBrc1J5YWJPWGZoRW80ZVB3RS9YMStYNHdibGNobis3LzEzOE5tWDMyTDMzZ01vWGFxa0xjQm5WV2pZUThoa3NreTdPMXNEYlhiRHM4bGtzazNVMXJuams4QlJyMDR0ZlBiUisvaCt6bytZdjJBUjNOM2NiUzF0MmxRdEFOaDFwMTZ5YkFXaW9xSWhrVWd3OWZ1NWRoVmcxbGJDSm8wYTJpWWNzanAvNFRJU0VoUFJyR2xqS0pYMkxXMlozV1FIQlBpaldkUEdhTmEwVVpiWGFWNjZmSFdtMXpBMzlYbTlPOXExZVNYRDlzTkhqMlBidjd2UnBIRkQ5SDI5UjZibmlJaU1oQ0NJR1pacGNqYnp2VktwekZEWmN1UllNR2JQWDRqQkEvcWhmNStlR1k3UEw2OTE3WWd5cFV1aFZvM3ErT1gzUDUwdWc5U2hYUnY4c0hBUjloNDRaRGQyR2JETTRMOSswelo0ZTN1aFcrZU9MbDh6TjY2UFhDYkxjTTZuZjY3VGUrL3RrZmpnNHk5dzZmSlZYTGgwR1EzcTFYRTRwMEIrRWtVUmk1WlladXJ2MXJrRDFHb1ZlbmJ2aWgyNzltTGxtdlZvMnFSUnByUHpBNWJ1N0NHbnppQWtiWGlJTStmU1pray9lUGdvVHA4OTc3SnNMemRwNUhEWnZ4Y2R3ek1SVVNFZ0NFSmFTTlpCcDlWQnE5TkJyOWMvVXpkcm1Vd0dwVklKcFZJQnBWSUpsVXFWOWxpWnB6T1F2a2pTdDVZY1BoYU1RSDkvakJyeFpxYlBLUmRVRnJWcjFjRGhvOGZ4ZXZkdXFGQStDUC91M29lbGY2K0VYbTlBdDg0ZFVLRjhPY2psY3JSczhUSXFWNnFBOW0xYlk5K0J3N24yUHF3VFh4VVB0Ri9tS0NFeHlXVXJabFpvdFZvcytOWFNyWHJFMElHWkJqeXJpdVhMWWRTSU43Rm84VklzL1hzVnZMdzhzN3hXN01OSDRVaEtUa2FGOGtHWjNrenIweXFrVkU1YXBwM1ovdTl1eE1URXdyZVlEMW84TmZsUnM2YU5NV0xvSVB5eGJBVVcvTG9ZdnkyY0M2VlNpVlN0TlR3L0NSTmxTcGVFVkNwQmllTEZVYVpNS1FTVktZM1NwVXFoVE9tU0tGM0tzanpaOERjSFpuajlyeVpNUWNMVlJMd3phbGkybHFPcFZhT2EzVGpSckJqN3laaHNIWitUaWdjR1pBanV0Mjdmd2E2OUIxQ3lSSEY4L01GN2NIUFRPSG0yeFl3NVAwQ24wOW1ONWMwdWc4RVN6SjZsZTM5dWVqb0lPOU82VlhQOHMyNGpWdjZ6SHMyYk5yRk5obWMybXpGL3dhL1FhclY0LzUyM1hGNUxaL0w2K3ZqNytlSzkwY09oMFdoc0V5WmF5NkFzSU9GNTQ1YnR1SHpsR255TCthQjN6OWNBV0xwOWQrdmNBVnUyNzhUcytRc3crZHR4bVZaWTM3bDdQMXRkNWJNNkZDTXdJSURoMlFIZUpSRVJGVEI2dmQ3V2txelg2YUhUNld6ajFMSktvVkRZQXJFMUhLdVVTaWlVaWx3WlEweTVZMkQvM3ZoNndsUXMrSFV4M04wMHVIRHBDc3FXS1kweDc0MjI2MTc0OXNoaG1iYkE1SlNyMXkzaHVXNjZkWmROSmpNZXg4YzdYQ1lxdXhZdlhZNlltRmcwYkZBUHJWbzRuaWpNa2E2ZDJpTWlJaEtidC8yTEh4WXNnc0ZneUZKZ09IN0NjaE5adjY3em1jZ0JJRFd0TlZpVGpadit1TGpIdHU3bmIvVHI1ZkQ3MC9PMUxraE1URUtMNWsxdExXOVBYdXRKVU8vUnJRdDY5ZWlXNjYxbE9wMGVnMGU4ODl6bkdkaS9UNVluTzhvTmQrN2R4M2RUWnNKb05DSXFPZ2JEMy83QTVYT3NGU1Q5aDloMy9aOHhlYnpMWVFaVzFzbXJ2TDI4c2xuaWdrRW1rMkgwaUtHWVBHTTI1djc0TTc3OTZuTklKQklzWExRRWw2OWNROXMycmRDcXhjdXVUK1JFZmx5ZnAzdXY2QTJXNzNOKzlnU3dPbkxzQlA1YThROEE0SC92dkFXTjVrbWx4T0FCL1hEaTVHbGN1WG9kYzM3NEdaOSsrRCtuQWZyMTdsM1JyVXNIaC91c3RtN2ZoUldyMThMZDNRMHBLYW5vMjZzNyt2YnVtZWx6RlBLQ1VjRlEwREE4RXhIbEU1UEpCSjFPQjcxT2oxU3RGbnE5SG5xOVBsdGprdVV5R2RScU5WVHBsZ1ZTcVZSY3E3R0lxRjJ6QmxxM2FvRkRSNDRCQVByMzZZazMrdmJLMEVNZ0w0SXpBRnhKYTNtdW0yN0c0dnVoWVJBRUlVTjNWMWV1M2JpSnE5ZHVvRVBiTnZEeThzUy91L1ppNy81RFVLbFVlTzhaSnFrWi91WWdSRVZISXpqa05INzU3VTlFUmNWZ3lNQitUaXVMREFhanJVdDF5K2FaTDRuenBEVTRhK0ZaRkVYTVcvQXJVbEpUVVM2b0xEcTBiZVAwMkRjSDlYZjRXdW5EczdPV09sRVVFUnIyQVA3K2ZuQjNlLzZXZnhFaVRDWVRTaFFQUkx0WE0zYURkdVhCdzNBY09uSU1RdHB5UU9tWnpXYmNEM3VRNjdQM1hyMStBMU5teklFZ2lCZ3lzQi9rY2prU0VoTGg3WjE1WUZ1emZoT01SaE1HOXU5dHR6MDdhMVhmdVBrZkFNRFBML3ZyVytmVjlYR2wwVXYxMGFWak8veTdleDltejE4SXVWeUdRMGVPbzBhMXFuaHY5TWpuT3ZmelhKK2NvdFZhSnRUTDZ2L2wzTEwvNEJIYk92VnY5TzJGeGsvTjBLMVdxekR1ODQvd3hUY1RjU3c0QkhxOUhoK05lZGZocWdhV09VYWN0MHlIUjBSaTA1YnRVQ2dVK0g3S0JIdzM1WHVzMjdnVnBVdVZRdHMyV2V1bFEwOHdQQk1SNVJHOVhvK1VsQlFrcDZRZ05TVVZKaWV6SmpzaWtVaWdVcXVnVnFuaHB0RkFwVlpCbzlaQUttTXJjbUZtTkJxeGNjc09lRHRaS3pqazFCa002TmNMdDI3ZndjTkg0WWlMaTgrM2lwSG9tRmhFUlVYRDM4L1hiaUtaNEpCVEFDeHJoMlpIWkdRMC9scnhEenc5UEJBWTRHOWJuL2QvYjQ5RVlJQi90c3NubFVydzZZZnZZOTVQditKWWNBaldiOXFLRy8vZHdvU3ZQbmZZeXJScytTckV4VDFHclpyVlVibFN4VXpQSFIrZkFBQlo3cTY2OU85VnVIanBDbVF5R1Q3NjRKMHN6eEZnTUJpUmtwSUNBTkE0ZUszVVZDMXUzYjZERy8vZHd2VWIvK0g2emYrUW5KeUNCZk8rejVId2JCVVlHSUQrZlY3UDl2Tk9uVGxucStoNTJyeWZma0Z3eUNtOE8yb0VPclJ6WHBud1BQN2R0UmUvLy9rMzFHb1ZKbjg3RGxVcVY4U0prNmZ4MTRwLzBMcFZjL1RyM1JPbFM1VjArTnd0MjNjQzBLRlhqMjdQOU5yLzNicURzK2N0Y3cxOE8ya0dHdFNyZzFZdG1xRnA0NFoyTFlyTzVNWDF5YXJSSTRmaXdhTndIQXNPQVFCVXFWd1JFNzcrL0xrcTZaNzMrdVFVYlZybFZINTFyVGVaVFBocnhUL1luTFlVWDlkTzdUSG9qVDRPajYxWW9UeSsrUFJEVEo4MUg2ZlBuc2VIbjM2Rjk5OTl5K2tLQkk1RVJFWmg0dFNaU0VsTnhhamhRMUMyVEdsOE5mWVRmRFZoTW43NjVYZUVSMFNtVmNoeUhwT3NZbmdtSXNvbE9xME9xYW1wU0VwSlJtcHlTcGFYU0ZFb0ZOQ28xYmFBck5LbzdaWXlva0l1cldQQm1YTVg4UHNmZnlFOElqTER6ZFBscTlld2ZPVmFYTHR4RS9ObVRjV0VyOGZpNndsVHNQZkFJZHk3SDRveC94dWRZUW1yNTJGZHZpVXpKMDliMWtkT3Y0NXVRbUlpZHV5eXJOM2FyR25qYkwxbWZJSWxrSHA1ZWVLblgzNkhJQWpvMjZzSDJyemlmSkl3NjdKaXptNzBGQW9GUHZ2b0F4VHo4Y2EyZjNlaldwWEtEb1B6djd2Mll0dS91eUdYeTEyMmNxZW1hdkhnNFVNb2xRcDRlM203ZkYvck5tN0ZwcTA3QUZqR0lXZTF5eTlnK2I0TGdnaU5XbTNYd3JUZzE4VzRldTBHSG9WSDJIcW1hTlJxVksxYUdkV3FWSEk2cVZWQjByTDV5d2c1ZFFZTGZsMk1SK0VSR0RyNGpSeXJDSXA3SEk5ZmZ2c0RKMCtmaGJlM0Y3NzdlcXp0dXZzVzgwR042bFZ4NE5CUkhEcHlETzFlYlkwUlF3YzljMlhEVzhPSFlPaVFBYmJmeVNhVEdYc1BITVN5NWFzaENDSzZkR3FQKy9mRGJETTlLNVVLdk5TZ1BscTFlQm5MLy96VjZZenV1WGw5c2lNeE1RbnJObTZ4elc4QUFQZnVoMkhOK3MxNHZYdFhseTM0dVhWOUFHREhycjIyM2lMUHlyclVsWmZua3dyTE5lczM0ZUJoeDVVK3oydk9qRW0yeW9HcjEyOWc0YTlMOE9EaEl3QkF2OTQ5TVdSZ3YweWYzNmhoZlh6NzFlZVlPZmRIeE1iRllkSzBXYWhUcXdiZTZOY2JkUnlzYVc1bE5wdXhaNy9sdXFlbWF2RmFsNDdvM3EwekFLQlN4ZktZTkg0Y0prK2ZqVFhyTitIazZiTjRhOWhnMUtsZGs3M1dzb0RobVlnb0I0Z0FkRm90VXBMVFdwWlRVMTFPNWlXVFNxRlNxYURXYUtEV3FDMkJXYVhpbU9RaUxERXhDUW1KaVVoS1RzYWthYk9nVWFzeGJNZ0E5T2pXR2JQbkx3UUFUSjg1RDdmdTNJVlVLa0hiMXEwUTRPOEhUdzhQekpneUFkL1AvZ0UzYjkzR2g1OTloV1pORzZOVGg3YW9XN3RtdG1ZL1QwbE5oU2lJMEdqVWtNbGtNSm5NT0hyYzBzTGs0ZUh1OUhuVzhGeW5sbVc4YzNKeUNxWitQeGNwS2FsbzI3cVZ5MlZObEVvRmpQRkdpS0lJaVVTQ3NBY1BBUUNsUzVYRUY1OTlpQjA3OTlqZFNPcjFlZ2lpYUx1WmpvcUt0cFVoTU1ENXJNNVNxUVNqUnc1RnZUcTEwYmlSZlZkSWs4bU1WV3ZXWTkzR0xRQ0E5OTRlWVJ1cmJUS1pJWk5KN1c0ZXpXWXovdmhyQlV3bU14bzJxQTJwMVBtTnBTQ0lXTEwwYjJ6N2R6Y0FvRXZIZHVpUmRyT2FYbEp5TXVMakUrRG42MnRyeVRhYnpiaDI0eVorK2YxUEFFQ0RweWJwaVl0N2pQajRCRFIrcVFGcTE2cUJPclZxb0h5NUlFaWxVcHc4ZlJaemYvckZZWmxDUXkxckZmKzQ4TGNNU3dNQlFLMGExUjNPVGg0ZEhZTjFHN2M2ZmEvT1BFd0xCWTY4M0tRUkprLzRDbE9tejhHR3pkc1FHL2NZSDc3L2RvN00zUC9uWHl0eDh2UlpWSzFjQ1Y5Ky9pSDhmSjlVSmxTdFVoblRKbjZEcytjdVlNbXlGUWdOZTVBaG9Ca01ScVNtcG1hcEs2OWNMa2ZjNDNpY3ZYVWI1eTllUm5ESUtTUWxKVU1tazJIWWtBRzJTWi9DSXlLeC8rQmg3RDkwRk1FaHB4QWNjZ3FlSGg1NHBXVXp0SDMxRlZSK2FxbWczTHcrNmNYRXhBSUFGT21HZm9paWlPczMvc1ArZzBkdzRQQlJHSTFHK1B2N1lmU0lOMkV3R1BEN24zOWp3K1p0MkxMOVh6UnQzQWpObWpaR3cvcDFIVTRTbUZ2WEJ3Q0srZmlnUkhIN3lRcVRVMUpzdjB1c0RBWWpEaDg5anRxMWF0Z2Rmejgwek5hYUhoUlV4cmI5OGVQNGJDM3psaDJDSU9MTzNYdFl0WFlEVHA2eS9QNXlkM1BEKysrT1FvdG1UYkowam5wMWFtSCtyR21ZOTlNdnVITDFPaTVkdVlaTFY2YWlaSW5pK082YkwremVZM2hFSkk0ZVA0SGRldzhnS2pvR0NvVUNiNDhjaW01ZDdHZElyMWExTXViUG5vWWZmLzRORnk1ZXh2aEowMUdpZUNEYXQyMk5odlhySWFoczZRSXpJM2xCdy9CTVJQUU1SRkZFYW1vcVVsTlNiV0haMVZobHVWd09OM2MzZUhoNHdOM05MZC9IWEZIZSszZTNwZFZFRUFRMGFkd1E3NDRhRGo5ZlgwUkZ4OWlXRHJsMTV5NGF2VlFmdzRjTXRKdUV5OS9QRjlNbmY0c05tN2RpM2NhdENBNDVoWkJUcHpGejZrUlVxWng1dDJPN011emFpNzlYcmdGZ2Fha1ZCQUhtdEpibldqV3FPM3lPVnF2RjVTdFhBVmhhbmk5Y3VvS2ZGeTFCUkdRVWdzcVd3ZWlSUTEyK2J0a3laWEQzWGlpK25Ud0RuaDRlT0hIU3NxNXA2VklsSVpWS1VmVUQrMjdmVjY1ZXg4UnBzeUNUeWFCUXlLSFRXU2I2S1ZFOEVKVXJPVjZqTkwwbWpSdmEvaTJLSWs2ZlBZKy9WNjdCL2RBd3lHUXl2RHRxT05xLzJ0cDJ6TVZMbHpGMTVsejQrUGhBbzFaRHFWUWdLam9HU1VuSmtFb2w2Si9KNURxUlVkR1k5OU12dUhiOUpnRExrajl2dnpYYzRiSFIwVEg0ZU93M0FKNHNEV2MwR20yVmJXcTFLa05QaEkvSHZBZDNkemVIRldzUmtWRzJtM0puenA2LzZIQzdVdUc0UjB0NFJDUldyRjZUNlRrZGNUVmRRL1dxVlREbHU2L3d6WGZUY09qSU1aUXFXUUlEK3ZYSzl1czg3YjNSSTFDeVJISDA3OVBUNllvQkRSdlVRNzI2dFpHU2tvcXZKMHlGQ0JIcXRNa1VIeng4QkoxT2o5bzFIYmZrWGJ0eEV4czNiMGQwVEN6Q0l5SnRYWDhCU3crQUR1M2FvRmVQYm5aZHdrdVdLSTdCQS9waDBCdDljZkh5VmV6YXN4OGhwMDVqKzg0OTJMNXpEeXFVRDhLTXlSUHN1Zy9uMXZWWnNYb3RkdTg3Q0tsVWlyaTR4M0IzZDRPWGx5Zk9uTHVBbzhkTzRQeWx5NGhMbTh6TDE3Y1lYdS9lRlowN3RMVjlScjNVc0Q2MjdkaUZyZHQzNFZod2lDMkFsaTVWRWgrUGVROG1zeWxQcmsrenBvM3d6aWo3LzFlbnpwekRsQmx6N0xZcGxRcjhzV3dGVWxKVDRlYW1RVEVmSDBpbFVqeDhGQTVCRUZDNVlnVlVydmprZCthZ0FYMmZ1YnUrS3hxTkJwdTMvV3Y3UDlyb3BmcjQzOXNqN1NwNHNpTEEzdy9USm42RHcwZVBZOVdhRFhnVUhvRk9IZHFpUlBGQWJONzJMMjdjdklVYi85MnlWWTdJWkRLMGVhVUZCZy9vNTNRWWpMK2ZMeWFOL3hJblQ1L0ZtdldiOE4rdE8xaSthaTJXcjFvTHFWU0tTaFhMWS9LMzQvSzBXMzFod1BCTVJKUkZScE1KaVltSlNFcE1Ra3BLaXN1d3JGQW80TzdtQm5kUFMxZ3VDTE43VXY1NnJVc25IRDRhak40OVg3T2JrTW5menhkVktsVkVRbUlpM2gwMTNHNUNydlRrY2huNjkza2RIZHExd1k2ZGU2RFJhTElWbkFITEVsZ1NpUVNpS05wbWNTL200NE5YV2paRHgvYXZPbnpPdzBmaGNITnpnMUtoUUluaWdmaHJ4V3BFUkVhaFhwMWErUHlUTVZrYUN6em9qVDU0RkI2QnkxZXVRaEJFK1BvV3crZ1JienJ0YVZHK1hCQWtFZ25NWmpQTVpqTThQTnhSdFhJbHZEVjhTTFpiUkU2Y1BJTVpzK2NEZUhMRC8vUjFDeXBiQmdxRkV2SHg4WWd4UGVuR1hyRkNlYnc1cUQ5cVZIZSszdkhobzhkdHdkbFZWOHhTSlV0Q3BWTEJZREJBRkVYYkxNOGF0UnAxNjlUQzRBRjlNOHhjN3VtWmNaSWdxeDdkT2p0czRYNGVkZXZVd3VSdngyWDdlWTZDek5QS2x3dkNwQW5qc09xZjlkbGVrOXNaTnplTjAzR2o2Y2xrTW5oNWVjSmtOdVBXN2RzUWhDZGQ0QnMycUpjaG1GbFZMRjhPLzkyK2c3aTR4OUNvMWFoWnZScXFWcW1FT3JWcm9tN3RXcG1PQlpaSUpLaFhweGJxMWFtRmhJUkU3RDF3Q0x2M0hrQzFLbFVjanJ2TmpldFR2SGlnYmR5K2J6RWZqQncyeEZKeG8xQmcvNkVqMEtqVmFOYTBNZHEyYm9XWEd0YkwwTnJ0N3VhR04vcjJRcC9YdStQVW1YTTRlandFRnk5ZmdXOHhIMVN1VkFFR2d5SFByazlXbFN4UkhMZnUzRVZxcXRZMmc3MUNvVUNqbCtyajdaSEQ3SHFSZUhwNE9KeUlLNmU4Lzg0b0NJS0l0bTFhMlpiTWVsYXZ0R3lPbHMyYjRlYXRXNmhldFFvQVFLODM0Rmh3Q0dReUdXclhxb0VtalJxaWRjdm04UEZ4UGN3RXNLd1IzNlJSUTl5NWV3OUhqNGZnekxrTHVCOGFobGJOWDJad2RrQ2kwK3V5UHEwckVkRUxKalUxRlFtSmlVaE9TcmJkNURxalZDcmg3dTRPRHc5M3VMdTdjODNrQWt3UUJBaUNBS1BSQ0lQQmdNQ0FRTmRQeWlGbXM5bGhWOHpIOGZHV242RWNuUGdwSndtQ2lPaVlHQlFQRElCV3EwWElxYk5vM2FwNW9Sa2p0MmI5SnZqNGVLTmRtMWRjZG9XMVZDeVlJSmZMc2pTTVFoUkYvUFRMNzJqUnJHbTJKdk14bWN4cE0xTkw4bXpHZExJbkNHS20zZkd0b3FLaUlaZkw0ZXY3L0RORlczKytDc0wzL05hZHV5Z2ZGSlR0Q2FPc2xXL1dTdUhjdkQ0Nm5SNHhzYkh3Y0hmUGNpQUVMTjliZzhFQW85RUlzOWtNTHkrdkxIMnZDeHVEd1lnNzkrNmhVb1h5T2RiVk9pVTFGUnExT2srR2tVVkZSMEdwVkVLaHNDeWxXZENIcmpFOEV4R2xJNWdGSkNVbElUSEpNaTVWTURzZnR5eVZTdUh1NFE0dlQwOTRlbm95TEJjaStSbWVpWWlJeUtLd2hXZmU2UkhSQzArbjF5TTVLUm1KQ1FtMk5WYWRVYXZWOFBCd2g2ZVhGOXpjM0ZEMDZyQ0ppSWlJeUJHR1p5SjZJUmtNQmp4Ky9CZ0pDWW0yNVc4Y1llc3lFUkVSRVFFTXowVDBBakVhalVpSVQwQjhRZ0owT3AzVDQ2eXR5MTVlWHRDd2RabUlpSWlJd1BCTVJFV2N5V3hHUW53ODRoL0hRK3NrTUxOMW1ZaUlpSWhjNFIwaUVSVTVnbGxBUW1JQzRoL0hJeVUxMWVFeFVxa1VucDZlOFBIeGhvZW5KMXVYaVlpSWlDaFRETTlFVkNRSWdvREVwQ1FrUEk1SGNuSXlIQzBqSUpGSTRPbnBBUitmWXZEMDlDZzBTK3hRem52NmV5OElRb0dmNFpPSWlLZ29FUVQ3RlUwS3czMFp3ek1SRldwSmlVbUlpMytNcE1Ra3A4ZDRlbmlnV0xGaThQRDBZRUFpT3hLSkJCS0pCQWFqQVdxVk9yK0xRMFJFOU1Jd0dBMjJ6K0hDZ3VHWmlBb2RrOW1NMkpnWXhNVTlodGxzZG5pTXU3czdmSXI1d012VEV6S1pMSTlMU0lXSlJDS0IwV2hrZUNZaUlzcERScU94VUFWbmdPR1ppQXFSbEpRVXhNVEdPbTFsZG5Oemc0K1BOM3k4ZlNDVnNZV1pNbWV0N1paSUpORHBkUEJ3WjFkK0lpS2l2Q0NLSW5RNkhhUlNhYUZxZldaNEpxSUNUUkFFUEg3OEdMR3hjUTdYWTFZb0ZQRHo4NE5QTVIvSTJjSk0yU0NSU0NDVlNpR1ZTbUV5bVpDVWxBUXZMNi84TGhZUkVWR1JsNWlZQ0VFUUlKZkxiUUc2TUdCNEpxSUNTYS9YSXpZbUZ2RUpDUmttbEFBQVQwOVArUG41d3NQREl4OUtSNFdkUkNLQktJcTJBQzJUeVpDU21nS05SZ09GUXBIZnhTTWlJaXF5REFZRFVsSlRvRlFxN1lKellRalFETTlFVkdDSUFKSVNFaEVURzR0VUIwdE15V1F5RkN2bUF6OS9meWk0RmpNOUoyczNNV3Q0TnB2TmlFK0lSNEIvUUg0WGpZaUlxTWlLajQrSFRDYURUQ1lyZE4yMkpUcTl6dEdLTGtSRWVjWmtOaU0yTmhhUFkrTmdjakFCbUVhdGhsK0FQN3k5dkFyTkwxY3ErRVJSaENpS0VBUUJKcE1KSnBNSlJxTVJaclBaTXVHY3QwOStGNUdJaUtqSVNFaElRSEpLTW1ReUdSUUtCZVJ5dVYyMzdjSndqOGVtR3lMS04wYWpFVkdSVVlpUGo4K3dMck5FSW9HM3R6Y0MvUDJoVXF2eXBYeFV0RmsvcEswdHorbTNwNlNrUUt2VlFxVlNRYWxVUXExU1E4N2VEa1JFUkZsbU1wbWcwK3RnTkJpaDArdHNZNXl0WDJ4NUppTEtBcVBSaU1pMDBQdzBaZG9FWU1XS0ZlT00yWlFuckszUGdpREFiRFpuK0JJRXdkWktMWXI4eUNRaUluSWwvWW9XMWtycXA3K3NrM1lXbHVBTXNPV1ppUEtRd1dCQVpHUVVFaElTTXV6ejlQQ0FyNzhmUERrQkdPVXg2d2U3OWQvcForR1d5V1IyNGRtS0lacUlpQ2lqOUVIWTBXZXE5Vy9yOXNJVW5BR0daeUxLQTViUUhJbUVoTVFNKzd4OXZCRVlHQWlWVXBrUEpTT3lzSDZJVzJmZ0ZnVEI5dGdhbmdHR1ppSWlvcXhJUDRPMk5TU25iMmt1VEYyMTAyTjRKcUpjbzA4THpZa016VlFJcFArZ1R4K20yZXBNUkVTVWRZNWFuNThPeklVeE9BTU16MFNVQy9SNlBTSWlJNUdVbUpSaEgwTXpGV1JQZitBRFlLc3pFUkhSTTNBVWxBdHJhTFppZUNhaUhHTXltUkFlSHVGd1RETkRNeFVtVDMvUVc3dHpFeEVSVWRZVnRjOU9obWNpZW02aUtDSXFPaHF4MFRFUW5tcWRZMmltb3FDb2ZmZ1RFUkZSOWpFOEU5RnpTVWhJUUhoNEJFd21rOTEyaG1ZaUlpSWlLa29Zbm9ub21XaTFXang4OUFnNnJjNXV1NXViRzBxWExnV1ZTcFZQSlNNaUlpSWl5bmtNejBTVUxTYVRDWS9Dd3pQTW9LMVFLRkNxWkVsNGVubm1VOG1JaUlpSWlISVB3ek1SWllrZ0NJaU9qa1pNVEt6ZHJNTlNxUlNCQVFIdzgvZmp1RkFpSWlJaUtySVlub25JcGZqNGVFU0VSOEJrTnR0dDkvSHhRY21TSlNDVHlmS3BaRVJFUkVSRWVZUGhtWWljTWhpTkNBME56VEN1V2FOV28zU1owbENyMWZsVU1pSWlJaUtpdk1Yd1RFUU94Y1RFSWpJeTBxNkx0a0l1UjRtU0plSHQ3WldQSlNNaUlpSWl5bnNNejBSa1I2L1hJeXpzQVhTNko2M05Vb2tFQVFFQjhBL3c1N2htSWlJaUlub2hNVHdURVFCQUZFVkVSVWNqSmlvYVlycnRHbzBHUWVXQ29KRHoxd1VSRVJFUnZiaDROMHhFME92MENBMExnMTZ2dDIyVFNpUW9YcUk0L1B6ODhyRmtSRVJFUkVRRkE4TXowUXRNRkVWRVJFWWlOaWJXYnJ0R3JiYTBOaXNVK1ZReUlpSWlJcUtDaGVHWjZBV2wxV29SR2hvR285Rm8yeWFSU0ZDaWVISDQrYk8xbVlpSWlJZ29QWVpub2hlTUlBaDQ4UEFoRWhNUzdiYXJOV29FbFMwTHBWS1pUeVVqSWlJaUlpcTRHSjZKWGlBNnJRNzNRME16dERZWER3eUVmNEIvUHBhTWlJaUlpS2hnWTNnbWVrSEVSTWNnSWpMU2JwdGFyVWJab0xKUXNiV1ppSWlJaUNoVERNOUVSWnpaYkViby9WQ2twS2JhdHRuV2JRNE1BRmR0SmlJaUlpSnlqZUdacUFoTFRrNUdXR2dZeklKZzI2WlNxVkN1WEJESE5oTVJFUkVSWlFQRE0xRVJGUmtWaGVpb2FMdHR4WHg4VUtwMEtVZ2tiRzhtSWlJaUlzb09obWVpSWtZUUJJU0ZQVUJTVXBKdG0xUXFSZGt5WmVEcDVabVBKU01pSWlJaUtyd1lub21LRUtQUmlMdDM3OEZnTU5pMnFkVnFsQ3NYQklWQ2tZOGxJeUlpSWlJcTNCaWVpWXFJMU5SVTNMOGZDclBaYk52bTYrdUxraVZMc0pzMkVSRVJFZEZ6WW5nbUtnSmlZK01RSGg1dWV5eVJTRkMyVEJsNGVYdmxZNm1JaUlpSWlJb09obWVpUWt3VVJZUTllSURFaEVUYk5xbFVpb29WS2tDdFVlZGp5WWlJaUlpSWloYUdaNkpDeW13MjQ5NjkrOUJxdGJadEtwVUs1U3VVaDBMTy85cEVSRVJFUkRtSmQ5aEVoWkRKYk1hZDIzZnNKZ2J6OVBCQTJhQ3lrRXFsK1ZneUlpSWlJcUtpaWVHWnFKRFJHd3k0ZStjdVRDYVRiWnUvdng5S2xDaVJqNlVpSWlJaUlpcmFHSjZKQ2hHZFZvZTdkKy9DTEFpMmJXWExsSUczajNjK2xvcUlpSWlJcU9oamVDWXFKSktTa3hGNlB4U2lLQUt3ektnZFZDNEluaDRlK1Z3eUlpSWlJcUtpaitHWnFCQklpRTlBMklNSHRzZFNxUlFWS3BTSFJxUEp4MUlSRVJFUkViMDRHSjZKQ3JqbzZCaEVSa2JhSHN0a01sU3NXQUVxbFNvZlMwWDBZckgyK0NBaUlzcExFb2trdjR0QTZUalFDUzBBQUNBQVNVUkJWREE4RXhWZzRlRVJpSTJOdFQxV0tCU29XTEVDRkFwRlBwYUtxT2hMSDVhdC8yYUFKaUtpdkNTUlNDQ0tvbDJBWnBqT1h3elBSQVZVVkZTMFhYQldxOVdvVUtFOFpESlpQcGFLcUdoTEg1U2YvbnI2R0NJaW90endkRmhPLytYb0dNbzdETTlFQlZCTWRBeWlvcUpzajkzYzNGQytmRG11NFV5VWk5SUhaVUVRSUlFRU1ya01Vb2tVY3JtYy8vK0lpQ2hQQ1lJQWs4a0VRUlJnTnBraFFJQkVJckY5SGpGQTV6MkdaNklDSmk0MkRoSHB4amg3ZUhpZ1hMa2cvb0lreWtYV3dHejlVaXFWVUt2VStWMHNJaUo2Z1VtbFVpaVZTc3NERmFEVDZXQXdHaUNLSXFSU0thUlNLZThQODVoRXA5ZXgveGxSQVJFWEc0ZEg0ZUcyeCs3dTdpaGZ2aHgvTVJMbG92VEJHUUEwYWcySFJ4QVJVWUZrTXB1ZzAra0FnQUU2SDdBUEdsRUJFUmZINEV5VTE5SjMweFlFQVc0YU53Wm5JaUlxc09ReU9kdzBiakNielJBRUljTzhISlM3R0o2SkNvQzR1RGc4ZXNUZ1RKU1gwZ2RuczlrTXBVTEpjYzFFUkZUZ1didHpNMERuUGQ0bEVPV3p4TVFrQm1laWZHSU56MUtwRkdvMXh6Z1RFVkhob0ZGcklKVktiZUdaOGdiRE0xRSswbWwxQ0FzTHN6MW1jQ2JLTytsYm5tMFRzaEFSRVJVU1NvV1NMYzk1ak9HWktKK1lUQ2Jjdlh2WDlzdE9yVlp6Vm0yaVBKSitQV2RCRUNDVGNwd3pFUkVWTGsrM1BETkE1ejZHWjZKOFlCWUUzTDE3RCthMDJYMWxNaG5LVnlqUDhaWkVlU2o5UkdHY0pJeUlpQW9idVZ4dSt4eGpjTTRidkZNbnlnZjM3OTJIWHE4SFlGbmd2a0tGOHBEejVwMG96MW03dXJISEJ4RVJGVFlTaVlSZHR2TVl3ek5SSG52dzRDRlNVMU50ajRPQ3luS2lJcUo4d0c1dVJFUlUyUEd6TEc4eFBCUGxvWmlZR01USHg5c2VseXhaQXA2ZW52bFlJcUlYRzJ2c2lZaW9NT1BuV041aWVDYktJMGxKU1lpSWlMUTk5aTFXREg1K2Z2bFlJcUlYRjI4MGlJaW9xT0ZuVys1amVDYktBenFkRHFHaFQ1YWs4bkIzUjZuU3BmS3hSRVJFUkVSRWxCME16MFM1ekxJazFUMWJiYUJLcFVKUXVhQjhMaFVSRVJFUkVXVUh3ek5STGhLc1MxS1p6UUFzUzFKVjRKSlVSRVJFUkVTRkR1L2dpWEpSNlAzUWpFdFN5ZVg1WENvaUlpSWlJc291aG1laVhCSVZGWTNrbEJUYll5NUpSVVJFUkVSVWVERThFK1VDblZhSHFLZ28yK01TSllwelNTb2lJaUlpb2tLTTRaa29od21DZ1B1aG9iYkhucDZlOFBmM3o4Y1NFUkVSRVJIUjgySjRKc3BoajhMRFlUUWFBUUJ5bVF4bHk1VEo1eElSRVZGMlJVWkY1M2NSc2kwcE9SbTNidC9CNC9qL1orKyt3Nk9vdWdBTy83YWxrd1lKQkVMb25kQ0wxTkNsZ3dpQ2dJRG9KeFpRVVZSUUVVRlJFUVVWa0NJSVNPL1NleTlKNkMyVVVKTUFxYVRYcmQ4Zm14MnlaSGVUUUVKRTcvczhQR1JuN3N6Y0xFT3laKzY5NXlRK2srdXAxZXBuY3AzbjBmTjQvendybVpsWnhkMEZRWGhpSW5nV2hFS1VrcEpDWXNLakR5MStGZnlRSzhSL00wRVFIbG0yY2kyYnQrM01zOTJkdStIOE9PTTNyb1hlS0xScmE3VmFNakl6OC9Ybm54Z1kvZkhuWHd4OS9XM2VlWDhjR1ptWkJUbzJPaWFXc1BDSWZMVmR1MkV6bzBaL3hPR2pKd3JjUjczZWdFNm5lK0kvVCtQTTJRdDhQUDRyOWg4OCtsVG55ZW5TNVN1czNmQzNsUHdTSUN3OGd0RmpQMlArb3FVRlBwOUdveUV0UGQzaXZoTkJKM2xsNkJ2czJMM1A0djZNakl3ODc4dVkyRGdXL1BrWE4yL2ZzZGt1OU9ZdFBwLzBMWE1YTE01WHY1L1YvV05MWVBBcFpzMzlnNnZYUXd2MXZQbDErY3BWMW0vYVNuakV2U2M2UGo0aGthKy9uY2FFaVZQUWFwL3NYajk2UEloM1AvaUVXN2Z2UHRIeDFtUmxaUkY4Nmt5aG5sUDRkeEpwZndXaGtPaDBPaUx1UGZxRjRsblNFeWNucDJMc2tTQUkvMFJiZCt6R3AweHArdlRzWnJQZG5idGhIQTg4U1hqRWZYNlovaDFLcGNKbSt6K1hybURYM2dOVzk4Lzg4VnUyN2RodE5UQjVuSC9kMm53NzZYUEFPRkprd0dDMXJVcXBaT2FzZWR5OGRUdGY1d2I0K0lOM3FWNnRhcjdiN3p0d21HMDc5d0RHRWRZOWV3L1FwMWYzZkIyclZtdVlPUGs3a3BLVEdUdm1IVjVvMXNSbSt3YjE2ckJxN1FibXpGOUU1VW9WS085Ykx0LzlYTGxtUGVzMmJzNTMrOGZObkQ2VnloVXJQUEh4aFVtdFZqTjcza0tpb21NbzdlMU5RSnVXQUpRcDdVMXlTZ29IRGgyaFg1K2VsQ3ZyazYvejZmVjZwcytjeloyd2NENzdhQXhWcTFRMjI2L1Q2Y2pLeWtLcjFlWTZOaVltbG05KytKa1NKVnlZT1A1akhCMGRMVjVqMjQ3ZGJOKzVCd2Q3ZTZwV3JtU3hqY0ZnWVA3Q3BkeThkWnZVMURTMFdxM05TaGpQOHY2eEpmVEdMZllkT0V6dG1qV29WYU42b1p5eklNNmN2Y0RHemRzb1ZkSVR2L0lGbjFYbldxSUVDWWxKM0EwTFovVzZqUXg5ZFVDQno1R2Fsc2I5QjVGa3FjMUhyNE5PbnVicytZdjVQbys5blIxdmpCZ0tHTytIU2Q5TTQrcjFVTjU5YXlRdmR1NGd0UXU1ZXAzVjZ6WVd1SitEQjc1Y0xQOUdRdEVUd2JNZ0ZKS0k4QWowT2owQWRuWjIrSlFwVTh3OUVnVGhlZFkrb0RVNzkrd245TVpORGgwNVJxY09BVGJiYXpRYXNyS3lhTnE0SVU1T2p3S0xHemR2OHlBeUNvUEJRT05HRFhCMU5TWXZ2SEF4aEt2WFErblpyUXN1THM1U2U3VmF3OGJOMjNETVVSM2c5VkdqU1UvUHNIcnRRUU5lNHVIRGVLS2lZL0FxVlJLRnducWduNXlTUW5wNkJsbHFUWjd2Z2NtSm9KUE1tYjhJQndkN1JyLzlQeGI4dVpRLy8xcUpxNnNyN1FOYTUzbThuWjJLMTRjTlljWnZjL2grK2krOFBtd3dmVzBFM3RXclZhWC9TNzNac1hzdmtWSFJUeFQ4VFBscUFzNU9sZ004U3dLRFQ3RiswMWFyK3hjdVdZN09RbENaMC8zSUtBQk9uajdEdzRjUDg3eG04NmFOYVZEZjMrcitsV3MyRUJVZGczL2QybExnREdCdmI4L0xmWHZ4NTlJVnJGaTluazgvR3BQbnRRRGtjam4rZFdweCt1eDVQdnR5TWlPSEQ2VkgxODU1SGhkeTVSby8vUHdyeWNrcHRHblZ3dXI5bFpHUndkNERoM0IyZHVMbHZyMnNubS92L2tQY3ZIVWJOMWRYd3NJaldMRjZQY09IRHJMYXZqanVuOEtVa0poSWNuS0t6VGFPam81NGV4VnRmaGFsVXNFSG8wY3hidnhYYk4rMWg5NDl1a28vajU3VzlkQ2I3TGJ4OFBCeFRrNk9VdkFzazhubzA2czcxMi9jWU80Zmk3R3pzNU4rcmlRbUpuSHhVa2lCKzVPZisxcDRQb25nV1JBS3djT0g4Ym5LVXNsa3NtTHNrU0FJejVNTmYyOGxJU0gzT2xWbkowZktsUGJtenQwd0ZpNWVsbXQvb3diMWFOU3d2dG0yRWErOWltKzVzdExyK1F1WDhDQTdxR3JTcUFGTkdqVUFJRElxaHF2WFF4azBvQjhsU3JoSTdlTVRFbzNCcytPajRMbDF5eGVrYWJ0WHJsNG5OdTRoVFJvM3dEbDdkazNGQ241Y3VHajhnUG5kNUMveDl2YXkrcjNPWDdnazM2UGZBSHYySDJUdWdqOVJLSlNNSC9jaERldjc0K05UbWk4blRlVzMzK2VUbEp4c001QXhhZEc4Q1ZPK21zQ1U3NmF6K0srVlpHWm1rcDZlWVhXMDNtQXdvTmZyK09tWE9WYlArY2J3SVdhalZEbEZSOGVZdllkNVNVeEt0cmwvNSs1OUZrZGtMYmtlZXBQcm9UZnpiRmV5WkVtcndmT0ZpNWZadkcwSEtwV0s5MGE5a1d0L3R5NmQyTHgxSjhjRGd6bHd1QUVkQXRya3EyKzllblNsU3BWSy9ERDlWeFlzV3NyZHNIRGVmbk9FeFlEWVlEQ3dhY3QybHExY0M4REk0VU5zenRqWXZtc2Y2ZWtadkQ1c01NN09sbWQrM1g4UXlhS2x5M0Z6ZGVXWDZWUDVldXFQYk5xeW5WbzFxdE9zYVNPcjUzN1c5MDloMnJCcEsxdDM3TGJacG1GOWY3Nys4ck9udXM3Mm5Yc0l5c2ZVWndjSGV6dzlQSmoreTJ5YjdmenIxT2FWbC92azY5cERCdlhubGY1OTg5VVdRSWI1WjdRV3padnd6bHNqbVROdkViLzlQaDhIQndkYU5HOUNxeGJOMkx4dWViN1B1M3pWdXFlYWVTTDg4NG5nV1JDZVVwWmFUVlJVbFBTNmRHbHZVYzlaRUFRem03ZnVJRGJPT0JLbzFXcDVHQjh2QmNNdFd6VGo0T0ZqUk55N2IvVjQwM1RseHprN08rVUtudk5EcnpjUWV1TW03dTV1Wm9FelFGcjJnMEFYNTBlajBUbURwK2t6WnhNYjk1Qmhnd2RTd2ErOHRIM3oxdHpydUxWYUhYcTlIcFZLV2VBSGlocU5oaitYcm1ESDduMDRPamp3eFdjZjRWKzNOZ0JWSzFkaXlxUUpUSjc2STR2L1dzbnRPM2NaL2ZhYjJObloyVHhuclJyVitXYlM1OHllK3djQmJWcHgvdUpsL092VU1tdHovMEVrS3BVcVg2TndKVDA5cmU3YnRYYy9Dcm50cWZZNUpTYmJEcDVYTEo1dmMrbzh3TEhqUWN5ZXQ1QlhYM21aUHIxc0x3c0FVQ2xWRnJmSHhNUXlmZVpzOUhvRGI3NCtHSjh5cFhPMXNiTlRNWGJNMjB5YzhqMi96LytUQ3VYTFU2Vnl4VHl2Q1ZDN1pnMm1meitaU2QvOGdGcXRSaTYzbkJza0swdE5ZTkFwUEQzY0dUZDJ0TTFwc0JrWkdmeTlaVHVsdmIzbzJhMExZTHpQNWZKSDk1MWFyV2JhejcrUm1abkYrKytPd3RQVGc0OC9lSmR4RXlZeC9aZFpmRFBwYzJwV3IyYjFHcy95L3JIbFRsaTR4ZTBHZzRFNTh4ZFJvYnd2dlhwMGxiWTNhbERQNnNPRTJMaUg3RDk0QkpYSzhyMVFFUGZ1UDhqM0tHMWFXcnJObjNsZ25PWU41c3RHdE5rSldkVlphaW52Z1VxcFFxbFUycHg2bng5ZE9yYm4zcjBIYk42Mms1Mjc5OUtpdWUzcCtjSi9rd2llQmVFcEdJQ0lzSEFNQnVNUGRVZEhSN3k4ckkrNENJTHczM1Q0MkFtekJEY3BLYW5TU0ZET3dHVGwwZ1U0Mk52bmViNkRoNDh4YSs0ZlQ5eWZ3T0NUUkVaRjA2VlQrMXo3d2lPTUgyaExsU3I1eE9jM21UbHJMc2RPQlBIYno5K2JCZHA1dVgwM2pGOW16U01zUEFKdmJ5OCsvMlFzbFNyNm1iV3BYclVLMzAzK2ttKysvNG5EUjA4UWV1TVdvOTRjUVVNYjA1REJHSGpQL0hFcU1wa01uektsNmRhbG83VHYvb05JUHZ0aU1xbHBhYno1K212VTk2OWpkcXpCWU1qM1E0QTNYMzlOR3BuUGoyTW5nbG03NFcrcit4MGM4cjR2VEFHUVVxazBtM1pmRUducDZYdzNmU1lwcWFtMGJkM1M1dlJULzdxMWVlWGx2cXhadjRudmZwekI1SW5qeldZOW1HaTFXbEpTVTgyMjJkbXBtUERKaHpnN081T1lsQ1JkRzR5QnNDbGorQWVqUjZIWDZ5bFJ3aVZYRnZFU0xpNVN3TFRoNzIya3BLYnkvbnR2b1ZRcXVmOGdraSsvbmtxdkhsM3AxNmNuT3AxeEZEZ3NQSUllWFR2VHFrVXpBQ3I0bGVlVEQwZnovVTh6bWZMZGRMNzQ3R1BxMUtwaDlYc3VpdnRIcTlXaXNUR3JRUFZZWUhqZzBCR0dEWDRsMThPaVJVdFhzSGYvSVpSS0JRM3ErMHZUeFJzMXJHLzFJZHZ4d0dEMkh6eUNqMDhaTGx5OHpQSlY2NnoySXk1N0tjQ3F0UnZZbnYxQWI4eTcvOHUxL3ZtdE40YlRvVjMrWmlMWW9zeWVqVERrOVZHNVpsMU0rbmJhbyt1TkhFYVA3QWNtVDJ2RWE2OVNxbFJKdXIvWXFWRE9KL3o3aU9CWkVKNUNkRlEwbWRsVEdlVnlPWDRWL1BJNFFoQ0UvNkl2eDQrVFJremVHL3NaM2w2bG1QVDVKd0NVS09IQ3pqMzdBZVBQRVlWQ3dZMmJ0NWs1YXk3ZHUzYVdSdEZ5ZXBwbElSSDM3ak5uL2lMa2NqbDllM1VuTVBnMEJ3OGZ4YzNORlF4d0l2Z2tBUFVlKytEL0xLU2xwN05tL2Q5czNiNEx2VjVQazBZTitIRE0yNVJ3Y2JIWXZvSmZlWDZlOWczVGZ2Nk5rQ3ZYK1ByYmFiUnEwWXhoUXdaUnByUzMxQzQrUG9Hd2lIdFNZRzNwL1V0TVRHTHkxQjlKU1UxbCtOQkJ1UUtmalp1M2NleEVFRk1uZjVtdndIVEN4RzhLOHEzblNhdlZzbWlKN2VtakJWbnozTEpGODF5anB1bnBHWHo5N1kvY3VSdU9YM2xmaTlPMUh6ZG93RXZjdUhtTHMrY3Y4dWtYWHpQaGs3RzV6bnZ4VWdpVHY1dWU1N2xNVnE3WndNbzFHL0pzTituelQyalVzRDZSVWRGczJyS2RKbzBiMEt5SmNlcjE4bFhyaUU5SVJLVlNZVEFZK0hYT0FvSlBuYUYyelJxTUhEN1U3RHpObWpiaW5mK05aTTc4Ulh3MTVYdkdqbm1iMWkxZmtQWVg5ZjJ6WXZWNk5tN2Vadlg3N05Pck95T0hEWlplcDZXbGMrUllvRmtlaE5Yck5ySjEreTZVU2lVVHhuMW90czdhWURDd1k5ZGVQRHpjYWZsQ003TnpSMGJGQUZDK1hGbVNVMUlJdlhuTGFqOU1vcUpqaUlvMkhwZVJrVHZydlVwbCsrRk5lbnFHV1Y2R3ZQVHAyUTF0ZGliNnMrY3VFSEh2UG0xYXZZQm45c2g5NVVyNW0vR1FIM0s1bk40NVJ1MEY0WEVpZUJhRUo1U1JrVUZjWEp6MHVxeVBENnFubkRJa0NNSy9rNmVIdS9TMVRDWkRxVlNhclF2dTFDSEErRUUvKzJmSWdVTkh1UDhna2h0V1BzaFc4UE9sVDYvdTFMUXdqZld2Rld2TVJqeXYzM2kwOWpVdytEUy9MMWhFV2xvNnc0WU1wRnhaSCtMakU4eEt0TmpaMmZINnNNRldNeFVYQmJWYXcrNTlCMWl6ZmhNcEthazRPTmp6K3JEQmRPM2NNYzlqM1Z4ZCtYYlM1MnpjdkkyVmF6WndQUEFrZ2NHbmVLRlpVL3IyNms2MXFsV1krdU5NYnQ2NlRlOGVYUmsrZEZDdTZaMnhjUS81YXNyM1JNZkVNbnpvSVByMTZabnJPdEhSc2R5NmZaZGZaczFqL0xnUHJEN0FLTzliam1aTkcvSHVXeU1MdElUbjBxVXI3RDE0eU9wb3RVYXJ6ZmRhOGZ5c2VmYnhLV01XNUthbHBUUGx1K21FM3JoSmFXOHZKbi81V2I1R3UrVnlPWjkvT3BZZmZ2NlYwMmZPOC9XM1B6RGl0Y0gwNk5wWm1vNWR0cXdQUXdiMXQzcU91MkhoSEE4OGlWS3BSS3ZWMHJoaGZXcldzRDU5MnFSc1dSKzBXaDB6ZnYwZGxWTEpPMisrRHNEVjY2R2NDRHBKNVlvVjZOeWhIVC8vT29lang0T29XTUdQTDhkL2JERnpmWmRPN1ZHcFZQejIrd0ttejV6TnBjdFhlWDNZWU96czdJcjgvaW5yVThiaXc2cUVoRVFpN3QyWFJtQnoydkQzVmpxMGE0Tk1KbVB4c2xWczNtcGNuLzc1cDJOcDFLQ2VXZHZFcENTV3JWcUhVcUdnZHMwYXVMdTdTZnR1M3pIT2lLbFN1U0tWSzFXa1Rhc1dWdC92cGN0WHMzSHpOc2FPZVlkMmJWdFpiWmVUWHE4M201WS9kOEZpOWg0NHhLd1pQK1RLMGg2ZmtNanlWV3RwV0w4ZWJWbzllbmd4Yk1oQTZldnpGeTRCMEwxcloyclh0RDVEUUJDS2l2aWtMd2hQUUtmWEU1Wmp6VkdKRWlWd3ovSGhXQkQrNi9SNi9hUFZtUVlEQmd0L1FHYmNSL1kyVTFzTGY4dXlUL2I0UG1TNXQwbjdjclEzWGN1MFRhL1RvZFByMFdvMHFOVnF2TDBlalZJV2g1d0pyN1JhTFVlT0J3TFF1NGZsZGF0VnExVE9WZWJIeEZxdDB0aTRoL3oweXl5MFdoMzlYK29sWlNPdVU3c1d5LytjaDFwanJKL3I0ZTVodGs2ME1OZ2FLVTlJVEdUc0oxOUtVM0tiTkc1QUNSY1gvbHk2a2orWHJpelFkVnExYUU1eVNncm5MMXppUk5CSnpsMjR4UHhaUHpOaTZDQ216ZmlOTGR0M2NlVmFLT1BIZllCWDlyVDBhNkUzbUQ1akZnbUpTVmFEQXExV3grQkJMeE55OVJwQkowK3pidU5tWG5uWm1Kd29QajZCdDk4ZmwrdVlVYU0vTGxEZlRjWjhORjc2dW1hTmFreVphSHp0Nk9EQXVoVzJheElmT1g2Q1diLy93WkJCL2VuYnE0Zk50amtEeVBDSWUzejM0MHdpbzZJcDZlbkp0NU0reDlQVEk5OTlWcWxVVEJnM2xobS96ZUY0NEVrV0xsN0czdjJIR1BYR2NPclVya21aMHQ3Uys1V1RYbTlnNjQ1ZEJKODZpMytkV3JScTBaeDVDNWVnMVdyWmYvQUluVHUybzJQN3RuaTRXLy85ZXZyTWVVSnYzc0xSd1lHdnZ2a0J2VjVQVW5JeU1wbU1JWU1HTU9tYkg3Z1dlb095UG1XWThNbUh5QlZ5cXpYQ1gyamVCRHM3TytiTVc4aXV2ZnVKaklwaXlsY1RpdlQrQWVqY3NSMmRPN2JMZGR6OGhVdUl1SGRmV3V0djR1YnF5b1BJS0E0Y09zcWxrQ3NjT25JY1p5Y25KbnlhZTlRZndNUGRuZUZEQmpKdjRSSitYL0FubjM4NlZ0cDM0K1l0SEJ6c3FWaklNK2RDcmw1bi9zSWx0RzdaM094N1ZTb1Y2SFE2emwrOG5DdDR2bkR4TXZzUEh1SDJuYnRtd2JOSmZFS2l4VnJiaDQ0YzUxTElsU2ZxWjV1V0xaZzl6M3dKVElkMmJSazg4T1VuT3Avdzd5ZUNaMEY0QXRIUjBkTDZHNFZDUVhuZmd0YzdGSVRpb3RmcjBldjE2UFI2RERvOU9yME92VTZQenFCSHA5TmgwT25SNm8ySm50QWJqTzB4WURCOXJkZGpNT2d4R0I2ZEM0TUJuVjVmM045YXZwbjZyZFZxcGVuVS94UW5UNThsTlRXTk9yVnE1RHNCVTA1VEozOUJtZEtQMWxHdldMMk9BNGVPNGxXcUpDT0hEZUgrZzBnY0haMXNsa1VDNCtoMjA4WU5BWmc4OVVkQ3JsNEhqSW04QU1aTitBcVp6RGlpOVBNUFV5eWVRNmN6L3B5MGxZekl3OTJkaGczOHVSNTZrOWVIRGFacDQ0YnMzbnVBbU5pNFhHMU41YkRLbFBhbVpNbmN5WmJxMWExTjU0N3RPSGZoRW12WC8wMkhkbTF3YzNQRjM2MDJQMzAvaFNuZlRlZm1yZHQ4OStOTVp2NzRMZnNPSEdiMnZJVVlEQWFjblp6WThQZFdWcS9iYUN6N3BWYWp5WDY0b3RlYkorcGF0WFlEdFdyV3dMOU9MVnhjWFBqby9YZHN2cGRQcWtRSjh6SStkbmEya3pvcEZjYVBkWEs1SXMrMkpvbUpTWHo2eFdReU1qTHdMVmVXaVJQRzJjeVdidlhhU2dXZmpCMURqV283V2JacUhXSGhFZnp3ODYvTW1mbWp4WEpFNXk5YzRzKy9WaElXSHNHTG5Udncxc2poQkdZdkdYQjFkY1hlM3A0VnE5ZXhZdlY2bWpkdHhJdWRPOUtnWHQxY0QyTHExS21KZjkzYXVEZzc0ZUxpd3AyNzRVUkdSZE9qV3hkcTFheU9UQ2FqZHMwYU5HNVVuMUdqUDhyeis2aGV0UW8vVC91RzN4Zjh5YWczUndER3RkMUZkZjlZWXpBWUNEcDVHbWNuSi96cm1BZlBQYnQzWWMzNlRkSzF2VXFWWk5JWG45b3NpZFcxUzBlT0hBc2srTlFaRGg4OVRrQ2JWa1JHUlJNVEcwZkQrdjdTNlBERlN5RnMzcjZUeno3NklOLzNrQ1VPOXZaU29Kc3plSzVab3hyYmR1N2gwdVdRWE92cEwxeTZERUNUUmcwdG52UG9zUlBTMTVrWm1adytjNTRtalJ0dzVkcDE5aDA0L0VUOWJKdWo5SmxhclNZK0laR1VGUE95WHNkT0JQSHpyOWF6cHVmMCtMKzE4TzhqZ21kQktDQzFXazM4dzNqcHRVOVpIK1FLeTVsQ0JlRnA2WFE2dEZvdHV1eVJVdlFHOUFiOW95QldiekFHdjRZY3dhMUJMMzF0eUE2U2RUcWQ5TFZRL0F3R0ErY3VYT0xZOFNENjl1N09nai8va3ZZOWVCQUp3TVA0QkNaTytUN1BjMDM2L0ZPelVVUjNOemRLNVFnc2N5WWc2OUd0Q3dzWEwyUFp5alY1bmplZ1RVc3BlQzd2VzA1YWN4Z1dIa0ZTVWpJVksxU1FwdlhhVzhseW5aRnB6QWxobjBjU3RMZmZISUZTcVpRK3hMN1l1WVBGRWo1YnR1OWkwWkxsOU9qV3hlYTZ4SWIxL1hNbERpdFQycHNmcDM3TnpObHpHVFo0b1BSOW1SSSthclFha3BLU2NYQ3d4OFhGQlM5SEJ4d2RIWEd3dDhmUjBRRUhCd2NjSGV4SlRrbGx6NzZEL1BUTGJINmQvaDN1N202ODBPeFJWdDQ3ZDhOSnppTnp0aTBWL01xYlRhc0YyTFB2SUhmdWh1VjViRUhyUEFPOCtzckx2UHBLUDg2ZXY4aW9ONGF6YUduK3kvSThybFA3QVByMDZrNmpodldaUFhjaHJ3OGZiQlk0NjNRNlRnU2RaT3VPM1Z3UHZZbUh1enNUeDQralNlTUdadWVwWHEwS3ZYdDA1V0Y4UEh2M0gyTFhuZ01FQnArbXRMY1hYYnQwcEhPSGRsS1dlRWNIQjc2ZDlEa0FxYWxwdlB2Qko1VDA5T1MxVndmZzZPaklwQzgvUlNGWGNPdk9IWHAxZnpIUDc4SGIyd3VmTXFYNTVxc0padHVMOHY2eDVPcjFVT0lURWdsbzB5clhOUE9TbnA1MGF0K09YWHYzVTlyYmkybFRKOWtjblFmajdJL1I3N3pKK3g5UFlQNmlwZmpYcmNQSjAyY0JhTmEwc2RSdTM4RWpuRDV6bnJVYi9tYm9xd1B5Zkw4c1hnc1psU3RWd01QZG5iRHdDT21CRnlBdE5ibDg1VnF1NHk1ZU1vNGVQMzQvbU93L2RKUVNKVnhJU1VsbHlmTFZoSVZIOE5iSVlZeDZZemh2am5ndFYvdHIxME9aT09WN2V2WG9LdjJiUGM3T1RzWDgyVE1BdUJSeWxTKy9ucHFyamJIc21BRnZyMUo0NVpGRlBUb21scmk0L1AzZkU1NVBJbmdXaEFLS2pIeFVsc3JSd1FGM044dS8rQVRoY1dhQnNGYUhWcWRGcDlXaDBXclFhWFhHL1RyajM2WS96eXVaVEdZY0laSVpQMGpKWk5sVk5iTzM1OXFmWXgvdzZIWDIzNlp0QmhtNXRzRmo3YXljdzREaDBkZDZQWHFEd1pqbFZxMHUwdmNpcDV1M2JxUFQ2UWdMaitEcjdHeXg3ZHEya3Rhbm11NFJ1VnhPUW1JU0NZbEpac2ViYWkzbkRFWU5CajJRLzVKSUpqT21mV3R4cENveEtZbi92ZnVoMmJhUnc0ZElYMCtmT1p0ako0SVkvZlliZVdiUVRrL1BBTWl6M25GZXdYVmhjWEZ4WnVMNFIxT3NhMVN2eWhlZmZrU3RXdFd0SmlWN25NRmc0T2JOMjJSa1prb0pJM05hdm1vdHA4K2V0L2c5bWY3LzI5blo1UnBCMWV2MWFEUWF4bjM0WHE1MXA2Zk9udVBrcWJQNTZoL2t2ODR6UU8rZTNlalRzeHU5dXI5SVhOekRBbDNuY1Ezckc5ZmFsdmN0eDdTcGs2VHRGeStGY1BSRUVNRW56NUNVbkl5ZG5ZcVhldmVnLzB1OWNYRjVWQkxOMDlPVEpvMGFVTWJiR0dpVjlQUmswSUIrOUgrcER5ZUNndmw3Nnc2V0xsL055alViYU5QcUJYcjE2RXJsaWhXazR4Zi90WktrNUdRbVRoaUhvNk14SVpVcGNWV3RHdFZ0bHJyS2oyZHgvNWhzMldZcy9kYTJ0ZVUxeVAzNzlXYmZ3VU04akk4bk9Ua2x6K0Fab0Z4Wkh3WU5lSW5scTlZeFovNUNFaElTa2Nsa1VwSTFnT0ZEQnhKMDhqUWJOMitqYmVzV3VUSnAyMko2d0taUUtwREpaRFJ1V0o5OUJ3OFRmT3FNVkovYnExUkpTbnA2OGpBK25udjNIMGpaMlNQdTNlZGhmRHdsU3JoUXZXclZYT2MrZCtFU1llRVJkT25ZbmozN0R6S3cvMHNzV2I2S0JYLytoVjZ2Tnl2TlphSlVtV1ppeUo5cUZOMmtjOGQyRnBjZjVQVDMxaDFzMjdIN21mMU1FNTQ5RVR3TFFnR2twNmViVGVmeEZkTzEvOU0wR28wVUJHdXpBMkpUSUt6VmFkRnBqQitVTlZxdGNXcnpQNFJjTGtjdWt5RlhLSkFyNUNqa0NoUnl1WEc3UW9GQ0lVY3VWeUNYeTVISlRPM2xJSmM5T2xZbVJ5YVhJY3Z4K25tYWdXRWF1VGROcXl4S2FyV2FWV3MzY2l3d21KaVlXTUM0M0tOWmswWjBDR2hEbmRxMVdMdDhFUUF6ZnB2TDRhUEgrZUM5VWJuV1RqNk1qMmZrcVBlcFZOR1BYNlovOTlUOVVpb3RUKzFWcVFydm8wRlVkRFFsWEZ5ZXVHelNzOUNzYVNPT0hnOGk3dUZEK3ZUc2psd3VJeTB0blQzN0QxS2h2SzlVNG1majVtMm8xUm9HRFhpSk1lLytENjlTcFhMVnlEYng5UFJnOGZ4WnViYWJFaTdOL2UwbnM5a0JZSDNVQytDVEQ4ZWcwMXQvbUJZWDk1QXZKMzlIYW1vcU1wbWNDbjdsK2Zicno2MjJOK2dOeUxMWHRadG1Kc2psY3J5OFNyRjYyVUt6dHIvT25rOWc4Q2ttamg5SG5UbzFMWjV2L2NiTnJOKzAxV3FDc1N2WHJyTm4zMEhjWEYzcDI2czdmWHAxTjB1aVoySnZwNkpXelJwNGxqUmZiNjFVS21qYnVpVnRXN2ZrNHFVUTFtM2F3b0ZEUjdHM3MrUHQveG1UaEowOGZaWjlCdy9Ucm0wcm1qU3lQSEpaRklyaS9nbVB1RWRnOEdsOHk1V2xzWlVTVTE2bFNqS2dYeDlXcmQzSXo3Lyt6b3hwMytTcnpuRy9QajA1ZGlLWTAyZk9BOFpaR2pudnhaS2VucnpjdHljcjEyeGd3YUtsZlB2MUYvbCtMMHpMMlV6MXc1czBic0MrZzRjNWRmcXNGRHdEVkt0YW1ZY240d205Y1VzS25rK2ZOZmFuYWVPR0ZuTXVyTnZ3TitYSytsQzVja1hZRHg0ZWJreVpPSjd4RTZmZ21KMjUrK2p4UUJ3Y0hHamNzTDdGMnVIeDhRbnNQWENJQWYzNldLMHQvclQ2OXVwdWxzTkMrUGNSd2JNZ0ZNRDkrdytrcjkzZDNMRFBSeVpTNGZtaDArblFxRFhHWUZockhCVldtMGFGdGNZQTJUUnk5S3lDWVlWQ0lVMW5sY3VOQWFzcG1KWExaTWprTWhSeTgzMnk3TUJXQ29pemcySzVUQ1pOaXhXZUpabFVocVpTUlQvQ3d1OVIzcmNjNDhkOVlOYnEvb05JazM5RHNBQUFJQUJKUkVGVWpoNC9RV2x2TDR1alRjY0RqZXRCcmEwSC9LZEpTVTBsT1RtbFFLTjlINC8vaW9oNzk2M3VONjJoWHJwOGxjMTZ0TldyVnJiNm9mL3lsYXZVcVZYVGJPUjN5L1pkaE42NEtYM29UVTVKWWNteVZYUUlhQ01GUC9zT0hDWTFMWTFCQTE3S3N6Uk9mSHdDcnc3L1g2N3RhclZ4dmZqb3NaL3hlQTQxbmM3Nnp4VGpRdzdMSTJlSmlVbE1uVGFEeE1Ra1BuaHZGSGZ1aHJGbCt5NHVoMXlWcHQyYlpHWm1zWExOZXE1Y3U4NTNrNy9NVlNkWUpwUGxldEJobW9KZXBveTMxWWNncG5XZTFtcVV2L0p5WDZwVnJVSjkvN29XTTEyYkhEa2V4T2F0Ty9Bclh3NnNaSHV2NTErSGV2NTF1SG90VktxUkhoa1Z6Uyt6NTFIUzA1TzNSZzdIWURDUW1wWkdjbklLYnE2dXBLYWxzV1RaS3F2WGZWempodlV0SnZDQ1ozUC9yRmx2clBmZHIwOVBtOG4yK3IvVWg2Q1RwN2x6TjV6NWk1Ym1xN1NZUXFGZ3pMdi80NU1KWDZIWEcyZ2ZrTHNlYzk5ZTNkbTVleitYUXE0U0dIeWFGczJiV0RoVGJxbXBhUURTYklJRzllb2lsOHU1Y2kyVWpNeE02Zjd4SzErT29KT25DYjF4VTZvSGZlYmNCUUNhTldtYzY3ekJwODRRY3ZXNjJRd1lBSjh5cGZuOWwrazRPenVoMVdwWnVHUTV5Y25Keko4MXcrSzYvZG56Rm5MbTNBVktlM3ZuTzF1NElEeE9CTStDa0U4SkNRblNsRW1aVEVZWm56TEYzQ09oSURRYVRmWVVYUTBhclJhMU9ndU5Wb3MyKzdYbUdTU05NZ1hDU29VQ3VWS0JVcUZFb1ZTZ1VxcFFLQlVvRlFvVUNpVUtoYkhXcndoMC94M3M3RlQwN2RXZE5xMWVvR3FWeXJ3eTFQSUgzRFhyTjZIWEczaTViNjljb3lKYXJZNnQyM2NCMExGOVc1dlgrL1R6cjgyT3R6WTFkTytCd3hhWG5XUmF5VVJjVUJjdUdwUC9STnkvejBlZmZjbjRjUi9pbmNkNlFkOXl0a3YrUFV4SUlDWW1GazlQVDBwNldNOEc3V1BsNS9POSt3LzRZdEpVcWxXdHpFL2ZQMHB5cHRWb1VDZ1VUMVUvT3ljM1YxZStudmhacnUzYmR1eG0vOEVqZlBieCs4YTYyam5jdkhXYk9mTVdGZWc2RWZmdU0zWGFEQ0tqb25sdDhFQTZ0R3REWW1JOTloNDR6S0lseTZsYnU2WTBmVG5vNUduK1dMeU11TGlIS0JRS0FvTlBFOUNtWlo3WENJKzRqMEtob0xTTkpHSloyYk0zckFYUDV5OWVKdmpVR2F1WjRFM09aWmNoT25Ua21EUVNhY3NMelpyUXFFRTlmdnBsRG1scDZSZ01CdDUrLzJOU1UxT2xnSDdxNUM5d3NMY25NUGlVOURQWUdvTkJqMXF0d2NQS091Um5jZitjdTNDSll5ZUNLT25wU1VBYjJ3R2VVcW5nL2ZkR01XNzhWK3paZDVCeVpYM3lOZXFaOC8vWXNSTkJ1ZTREZTN0N0JnNTRpWGwvTEdiUHZnUDVEcDRUazR3UFdrdy9WeHdkSGFsYXVSS2hOMjl4OFZJSXpiUFhWdnVWTnk3M3VIWGJXQ1lySXlPRHE5ZXVvMUtwY3VVcTBHZzBMRnk4RENjblJ6cDFDT0RJc1VDei9jN094dEp1UjQ4SGtaaVlSSnRXTGF3bXZIdXBUMC9Pbkx2QW12V2JhTnU2UlpHTlBndi9iditxNERraTR5SG5FOE81a2ZxQUd5blJKR2pTaXJ0THdyL1ptZjNGM1FPaGtKU1EyVk5PWGdKZmhUdFZsQ1h4a2pubmVZeGNMamNMaGhVS3hhTkFXR1VjS1ZabGp4Z3JGY3JuYWtxelVQaGVIemJZNXY3NGhFU09IZzhDNE9pSklQejhmTTFHYkRkdDJVWk1iQnpObXphV1J0dXNxVmF0aXRrSTRaMjdZVVJGeCtScVp3ckdDMHVIZG0yb1c2Y1d6czdHL3o4bmdrNEI0T2ZyeTVWcjE2WHA4ZjM3OWFaenAvWVd2NCt4WTk0aEpqYU9CWXVXOHNhSW9ibmFtQktHOWVyK1lxNkVZY0duenJEdjRHRkdqUnhPcWV3eVFvKzdrcDB4dkxTM2VXbXlwT1FVNlVONFlWQW81SlQyeXYwQjNpbTdobk9wa3A1NFBoYjhQOHlSaURJL0FvTlA4K3ZzZVdSa1p0SzNWM2Y2djJRc1BlYnU3c2J3b1lPWTk4ZGlmcDJ6Z040OXUvTFg4alZjdlI2S1VxbWdTNmYyRE9qWEo4OEhHV0NjRFpHU21rcWxpbjQyTTZaTGEvR3RqRXpmdmhQRzdyMEg4djI5bVdaWjVNWGJ5NHRHRGVyaFY3NGNHUmtaZUhxNDQrbnBnYnU3TzU0ZTdyaTd1VkdsY2lWcDF0aUxuZHBMR2JRdHVYbnJOaCtQLzhycS9xSytmekl5TXBnOXp6aHQvdlZocjlvY3BUZXBYTEVDYjc3K0d2TVhMbUhKc2xXNHVwYWdnNFhSNUp3V0xsbU9YbTlBcFZKeDh2UlpEaDA1bm1za3RrdkhkaGdNQnJwWUdZRzNKRExLbUJPbVRPbEg5NzUvM2RxRTNyekZ1UXVYcE9DNVlnVmo4SHczUEJ5OVhzK3BNK2ZRYW5VMGI5b2cxOVIvaFVLQlZxdWxUOC91Vm11Z0d3d0dObTNaRGtDL3ZybHJiRXQ5cVZPTG10V3JjUzMwQmtlUEIrYjVjT0pKR1F3R3BzK2NUWXZtVFd6V3pSYWVULytLNEZtdDE3THVYakRiSTgrUm83S29JQWhDdnFRWXNyaW15K0thTG83OTZsdTBjNjVLVi9lNjJLdFVxQlRLUjhHd2FhVFl4b2RJUVhnU25oN3UvREo5S3F2V2JpUXcrQlRqdjV4Q2cvcitESDdsWlhSNkhhdlhiVVNwVkRMaXRWZXRuc08zWEZucStkZGh6TnR2bWdXUEo0Sk9jdVhxZFNtaGtVK1owdFNwWFpQM1JyMkJWNm5jQVZScVdoby8vVEliMzNMV3k5NkE4UVBpcGN0WE9IWWlHTGxjWmhhVVJOeTd6NG1nazFTcFhKR0tGY3B6NWRwMWFWOUpUMDlLZW5vU2NlOCs1Y3FXemJXKzhjeTVDNXc2YzQ0N1llSDg4TTFYVWoxZFcrNC9pR1Rtckhsa1pXWFNzVjFiNjhGemRqL3E1YWlicTlYcVNFaE10Rm5tcDZEaUV4SVpQT0l0cS90SGo4MDlLcDFmQ1ltSkxGeThuR01uZ3FSdGxYSWt6UUxvMnJrRDU4NWZKREQ0RklIQnAxQ3BWUFRvMnBsK2ZYdmxXbXR0eTRrZ1l4RGJvSjYvelhaU1lqZ3JTNW42OXVwT2oyNmRMZTR6MmJwOU55dFdyOFBaMlltMHRIVDZ2OVNML3YzNjJEekd0TGIyZy9kRzJXeFhXSXI2L2xtNFpEbHhjUTlwMUxCK2dZS3U3aTkySWlvcW1zM2JkdkxyN1BtbzFXcTZkdTVvc2UyK0E0ZTVlQ21FQ243bEdUWmtJTjk4L3hOL0xQNkwrdlhxbUNVZFV5Z1VkSCt4VTc3N0VCK2ZRRXBLS3FWS2xaUm1PNEF4ZU43dzkxWnBKZ3BBV1o4eU5HdmFpTHExYXFMVDZRZ01QZzFBcXhiTmNwMVhMcGN6YUVBLzJnZTB0bnJ0VTZmUEVSWWVRWVA2L21ZSjVDd1owSzhQMy96d0UyczNiS1p0NjVhRk50c2twK1RrRkk0SEJuUHhjb2dJbnYrRm52dmdPU3c5amw5dTdDUXlNN0c0dXlJSXdyK0FBUU1IMDI1dzI1REFPNVU3VThZNTd3L3VnbEFZS3ZpVloveTREN2diRnM2eVZXczVmZVk4NXk5Y1FxVlNvZFhxZVB2TkVaUzFzVnlrUjdjdStQcVc0L0N4RTNScUh5Qk5DMjdTcUFIbHl2cElyM3QwNjBLUGJsMjRkZnN1ZDhQQ3FGN3RVV2JiMEJzM1diRm1BNStNSFcweGU2OUdveUU5UFIyQThWOU9JU043aW5lZDJvOFNTV20xT243Ny9ROE1CZ09EQi9ibmpKWHB0My84K1JjUElxUDQ5dXN2cERJMkFOMjZkQ1FtSnBhTm03Y3hjZkozZlAvTlJKdVpoT01URXZsNjZvOWtaR1R3emx1dm01V05lcHlwVm5VOS96clN0ckR3Q1BSNnZjMzMxcEtyMTBPNWN2VTZuVHUwTXl2SDVPRGdnRStaMG53NS91TmN4MnpldXBNOSt3OHlkZklYdWFiTTM3cDlsM2tMRjF1ZFZweVJrY0dPM2Z0WXYya0w2ZWtaVkt0YW1jWU42N042M2FaY2JXVXlHV1BmZjRjdkpuM0xyZHQzcVY2dEN2Mzc5YkdZcE1zYXRWckRqdDM3QUdqZHNybk50dWtaeHVEWldvWmhwVkpoY3hRMU1pcWF2N2RzUjZWU01lM2JTWHo5N1RUV2I5cEt1YkpscFRXeFQ2b3c2KzRXNWYyemMvYys5aDA0akwyOVBlOWtKMEVyaUJHdkRTWW1OcGJBNE5QTVhiQ1ltSmc0aHI0NndHeHFjbVJVTkFzWEx3TmcxQnZEcVZPN0ptMWF2Y0RSNDBITVhiQ1l6ejhkVytEcm1wamVtNXJWcTVsdHIxV2pPaVZLdUZDNVVrVzBXcTJVdytPTFQ0MDF0N095c2poejdnSXFsWXFtalJ2bE9pOWdzV3lkaWNGZ1lPWGE5UUM4a3NmREZqQW1NU3Z2VzQ2SWUvY0pPbm1hRnMyYldtMGJHL2VRYytjdjVsa3Q0SEdSMGRFQStCWGlBem5obitPNW5rZVlxZGN3STNTN0NKd0ZRU2gwWWVseHpMeXhIYTNoK1MwWEpUeWZLbGJ3WStMNGNWSk5XdE42L0pDcjE2VnMzZGFzWHJ1UnYxYXNJU1kyRGpCK3NQendreS80ZHRvTXN5QWlLVG1aejc2Y3pLOXpGcGdsdjd0KzR4Ym5MMXhpMXU5L1NOczBHZzBIRHg5ajJzKy84ZHJJZHpoNy9pSmdYRXZ0WDZjVzc3NDFrZ25qaktXdDlIbzljK1l0TkNZQ0NtaGpNK3R4V25vR3NYRVBMWTc4REJzeWtCYk5teEFaRlczV2w4ZnBkRG9tVC8yUm1KaFlYbjNsWmF1amJXRDhJQndURTB1cGtwNW0wOEVEZzQzVHk2dFhxMkwxV0V1aW8yUDVhOFVhZ2s0YVI4M09uci9JcVRQbmFOZTJGVytNR0Vwa1ZIU3VQNmxweHVWa01URnh1Zlk1T1RueTBmdnZvbFFxT1hYbUhQZHlKS2pjOFBkVzNuajdBLzVhc1FhTlJzdVFRZjM1Y2VyWFVxYml4K24xQnE1ZUMyWEt4QW5VcWxHZGtDdlhHUFBSWjJ6NGV5dVptZGJMSStXMGRQa3E0dU1UcUZPN0psV3JWTGJaTmpHN3BKcVRrNlBOZHBaRVJjY3dlZXFQcEtXbk0zeklRTXI3bHVQelR6L0N3Y0dlV1hQL1lNWHE5V2kxK2ZzNXJOVnF1WFg3TGp2MzdPZlhPZk41OTROUFdKVWRXRDJ0b3J4L3psKzRKTlY2Zi9ldGtmbWFVdjg0dVZ6R3h4KzhSNnNXeGdjZEcvN2V5c1FwMzB2TEpkTFRNNWc2YlFZWm1abjA3dEZWZXVEMTVvalhjSFp5SXZqVUdZNGNPMUhnNjVxWS9oODh2bWJad2NHZXZ4Yk81Wk94b3kwK0dBbzZlWWFzckN5YU5tNzRSUGZQc1JOQjNMa2JUc1A2L21ZUDhXenAyYjBMQU9zM2JySGE1c0RobzR6NWFMelpPdjM4SmdvTkM0c0F5RE14blBCOGVxNUhudGVFQnhLZGxWemMzUkFFNFY4cU9pdVp0UkhCRFBiTE82bU9JQlNXQ3hjdnMzYmpaaTZIWEVXaFVOQ3RTMGRPblRuSDBlT0JCQWFmb2tlM0xneDh1Vyt1TlpiWFEyOXk1ZHAxL092V3BscFZZN0FqazhsbzE3WTFLMWF2NCtUcE05S29ySnVySzkyNmRHVEw5bDNzTzNDWUxwM2FBOUNqYXhlT0hRL2l6TGtMN0R0d21FNGRBZ0NZdjJncEdkbWppOVdyVmFWdDZ4YTBidG5jYkVRNEl6T1RtYi9OSmZqVUdTcFhxbWh6YlNrOHl1SnNhVFJVSnBQeDRlaDM4UFJZemF1dnZHejFIQXFGZ2hHdnZjckZTeUVNR3ZDU3pldWRQRzJzWDF5M1RpMXBXMUp5TWp0Mjd3V3dPUUpsU1dLU01XRDB5TzcvdkQ4V1M5T1hyY2xTR3dQWGhVdVdHY3UvMmRDcng0c003Ry84bmp3OVBFalB5S0JEUUJ1R0RPcHZkVnA2ZEV3c2g0NGNZKy8rUThUR1BXVERLbU9wb2FYTFY3RmwreTcrV3JHRzladTIwS0o1VTFvMGIwck5HdFVzMWlmZXVYc2YyM2J1UWFsVTVqa0ttcDZld2IzNzk3R3pVK0htYWpuUmxpVTZuWTY5Qnc2eGRQbHEwdE16Nk5tdGkxU3J0MHJsaWt5Wk9JRnZ2ditKdFJ2KzV1VHBzN3d4ZkFqK2RXdm5ldGdTRi9lUVZlczJjdnYyWGNMdjNaTUNiWVZDUVFXLzhubldJcyt2b3JwL1hGMUxNR3Z1SCtqMWV2cS8xTnRtRm1oVElHeHRGRitsVWpIdXc5RjR1THV4YmVjZWFsU3JpcDJkSFJxTmhoOSsvcFdJZS9lcFVya2l3NFlNbEk1eGQzZGoyTkNCekYyd21LdlhRbW5iMnZydk8xTmlPTVZqT1R3U0VoTUpPbmtLcFZJaHJXdk95VkxwS1pORFI0NEI1Q3Q1M2VQVWFqVkxscThHWU9qZ1YzTHR0NWJCdmtOQUc1YXRYTXZOMjNlNGRQa0svdG5UOE9QakV3QTRlUGdZTzNidnc4M1ZsUmM3ZFVDUi9YNWZ1WG9kdmQ1Zzgvdkp5TWhnOXo3ait2NmFOYXBaYlNjOHY1N2I0RGswTllwZDBSZUt1eHVDSVB6TGJZMDhRMlBQU3RSdzhTbnVyZ2ovQXFtcGFhalY2bHkxbENPam9qbDZQSWdqeDA1SXBacHExYWpPVzI4TW8zS2xpb3g0N1ZVMmI5dkYyZzEvczNuckRnNGVQc3J3SVlQbzJMNnRGRXdzWHJZU3lEMTFzV2UzTG16YXNvMmRlL2FiVFdudTM2ODN1L2J1WjkzR3pYUnMzemE3SEpxTTk5NStndy9HZmM2U1phdG8xcVFScnE0bDZOMmpLM1oyZHJSdDlZTEZUTFloVjYvejYreDVSTWZFVXJWeUpTWlBIQzhsL25ISVRpS1ZsSlFzalpUR0p5UVNHL2VRVWlVOVVhbFVYTHdVd3RhZHV5MitaNy9OWFNCOUhSVmxUSHkyZC84aExvVmNNV3MzOWNjWnVZNTlzVk1IYWZUYkZQejQxNmt0L1Z0TW5UYUR0TFIwT2dTMHlUTVJtNTJkQ2syaUJvUEJnRXdtay82ZFRGUE9GOHlaYWZONGVGVG4rYmVmZnlqUTJ1UDJBYTJwVTZ0R3J2YytMWHNLZmZDcE0rell2WmZyb1RlbGZmNTFhaUhQTGwvM3hvaWhCTFJ0eFpKbHE3aDArUXI3RHg1aC84RWpPRG82TXVlWGFaVDBOUFpGcTlXeGF1MEcxbTh5anNpOTg5YnIwbHBlclZhSFFpRTNDMTUxT2gxLy9yVUNyVlpIbzRaMWJRWVZKcEZSMFJ3N0VjU2VmUWVKaVkxRHBWTHgxc2hoOU9qV3hheGRqZXBWK2VXbjcvanQ5d1ZjdUhpWmlWTytwMHhwYnpwMUNLQlJnL3I0bFMrSFNxWEMxZFdWNDRFbmtjdGtOS2huSEgyc1ViMGExYXBVbHVxWTM3eDFHNEFkdS9kSlU5RUxxcWp1bjNKbGZmaHMzQWZzMkxXWG9hOE9rTnBuWldXaE54aWs1SDh4TWJGU0g3d3RKS016a2N0bC9HL2tNT3I3MTZWcGs0Wm9OQnFtVHB2QmhZdVg4ZlJ3NTR2UFBzcVZ0K1BGVGgwbzQrMU5neHlqeGlrcHFUZzQyRXR0WTJMak9KazlDdXYxMk1qNDhsWHIwR3AxdEE5b1RZa1NMbnoxelErRVhMbG04LzB3TWRXR25qNXpGbUIrLzNpNHU3Rnc3cTlXanpYZE82RTNibExWUW1tenE5bHIxRjJjelpPQTJ0blpNV1RRQU94VUtyTUFkLy9CdzREeFFXQ3pwbzBZL2ZhYnVMbTZFcCtRaUZLcDVNS2xFTjRlOHhHbFM1c25qRFBScURYY0RRc25Jek1UVHc5M21qV3hQQTFkZUw0OXQ4SHp6cWp6SWpXWUlBaEZ6Z0FjaUFrUndiUHdWRWFQL1l3c3RacU1qQXdNQmdOKzVYMEIyTFJsTzd2MjdEZkxobDNmdnc1OWVuV25jWFo5V0RCK1NPei9VaS9hdFduSnZJVkxPSFhtSExQbS9zSFo4eGY0OUtQM09SNTRrcXZYUW1uVW9KN1pla3d3VHFYdDFENkFMZHQzRVJNYkowMEpkWE4xcFVOQVczYnZPMERJbFd2U2NYN2xmZW5XcFNQYmQrM2w2SWtnZW5UdHpPQ0Jsa2QvN3orSVpNWHFkVkoyNVBZQnJYbjd6ZGZOTXVaV3JXTDhVUHZqekZuNFo0L2FYYjBXaXNGZ2tPb1F4OFk5NU9TcHMvbCtQOE1qN2hFZWNTL1BkZzM4NndMRzBhREwyY0YyM1RxMXVIQXBoTi9uTHlJcU9nYS84cjc4YitTd1BNOVYzdGVYTzNmRCtlcWJIeWpoNGtMUXlkTTRPenNSRlIzRGg1OVlyaW45T0wzZU9DbzZhdlJIK1dydlU2WTBzMmRPQTdENDBHTHZmdU9IZlZOaXI3SStaV2dmMEliMkFhMXpKVnFyV3JrUzMwNzZuTHRoNGV3L2VJVFRaODh6NE9VK2xQVDB4R0F3Y1Byc2VaYXRYRXRZZUFRS2hZSzMzeHhCcC9ZQjB2RVhMMTFtNm84emNIZDN4OUhCQVRzN0ZUR3hjYVNrcENLWHkyeXVOOTI4YlNmWFEyOXkvY1pONHVJZUFzYVI0WFp0V3pGazBBQ3IwNVJMbGZSa3lzVHhuRHg5bHJVYi91Ykd6ZHNzWDdXTzVhdldJWmZMcVZLNUl0OThOWUZmcGsvRjI2dFVucVdIeXZ1V28wYjFxbGIzSjZla1dMd1BpL0wrS1ZmV0I3bGNUdlhSNXRPK1E2NWNZL0ozMDQzSktsVkthYnA5bWRMZTB2OHBXNW8xTlFadWNybWNsSlJVU3JpNE1PbUxUNlVISlRuSlpES3p3QmxneHF5NW5EMTNBYVZTaVVxcGxQSWJsUGIyb2txTzZjaTM3NGF4NzhCaGxFcUZORlBDcTFSSnEwc0tDaUpuTGdGTFpESVp6WnMybGthNzEyL2F3dTU5QjNGMmNrU3ZOeEFXYnB3K1hkUEN2N21sWkdqdTd1N1kyYWtZT1h3bzNibzhXZ0xpNmVIT2g2TkhzV1Q1YXFKallvbTJzWHpHd2NHZVprMGFNZUsxVjNQVlVSZitIWjdiNFBsQlJrSnhkMEVRaFArSSsrTG5qZkNVM054Y3VSeHlGYVZTU1oxYU5hU3B5T1Y5eXhFVkhVTjUzM0swYU42VUR1MXNqMkNWS2xXU0w4ZC96SkZqSjVpM2NBbnQyaG96ME1wa3hoR3NZVU1HV1R5dVovY1hLVmZPSjlkbzU0Q1grOUN6ZTVkY21ZSmZIZmd5elpzMnBuNjl1amEvcjkxN0QzQTg4Q1R1N202TUhEYllZdW1YbGk4MG8yK3Y3aHc4Y2t3cXgrWGk0a3hBbTFZTUgycnNiN3UycldocElkUHUwekpsWTc3L0lCSW5KeWZzVkNyS2xQYm1yeFdyaVlxT29iNS9IVDc1YUV5KzFsb09Idmd5RHlLanVCeHlCYjNlZ0tlbkIvOTcvVFdxVjYzQytIRWZGSHJmd1hyZFpKTVhPN1VuTER5Q0R1M2EwTEZkVzV1Qm9VbkZDbjY4TVdJb2I0d1lLbTBMT25tR0gzNzZCVERlUjJQSHZDTk4vVGZ4SysrTFNtVkhZbUlpY1RuV0lGZXVWSkhYQnI5Q3JaclZzU1lyUzgzeHdHQVVDZ1YxNjlTaVdaTkdCTFJ1aWJ1VmVzcVBhOWFrRWMyYU5PTDJuYnNjT3hITW1YTVhDQXVQb0UzTEYzQjBkRFRMN215TGY1MWFlWmFxc2hROEYrWDlZeTNncjFqQkQ1bE1oazZuUTZmVDRlTGlUUFdxVlhoanhOQUNWWHhRS0JTOC85NWI2UFVHS2xid3kvZHhsU3Y2Y2ZiY0JiUmFMVnF0RmtkSFI2cFhyY3licjc5bWR2M0tGU3ZRc1gxYnlwUXVMZjNzR3ZQTy8vSjluY0xrVTZhMFdWNElkM2MzdW5YcGxPdUJvalZ2dnptQ2ZuMTZXSHlmMnJScVFadFdMZEJvTkdoMWx0ZmdLK1J5RVREL0I4Z3lzektmeXdIY2thZm5rNjVURjNjM0JFSDREM0JTMlBGbmsyZFRDa1Y0TnZSNlBYcTlIbzFHZzFxdHh0dkw4alM4d3IxbTdyVnlCb09CcU9pWVBLZDhXcEtTbW1weHZlcXpwTmZyMmJGN0h4M2J0Y2wzQUZOYzlIb0RzWEZ4bFBiMklpTWpnK0JUWndsb1V6U2xhcDRWZzhGQWNuS0tsRW45YWF6ZDhEZnU3bTUwYkdlY3dwL1hkVFVhTFVxbElzL1JYakJtN3I1OTl5NVZLbFVzdEZKL2FlbnBPRG80NU92NllKeGlMcFBKOHpXMTNKSi80LzJUSHdhREFZUEJZUE45MW1wMXlPVlAvdDRXdHJ6V0pmL2J4TVRHWUdkbmgwcWx5djUzZUs3elFmL2pQYmZCODZEZ1djWGRCVUVRL2tOV054OVQzRjBRQ2xGeEJNK0NJQWlDVU5oRThQeHNpWGRYRUFSQkVBUkJFQVJCRVBJZ2dtZEJFQVJCRUFSQkVBUkJ5SU1JbmdWQkVBUkJFQVJCRUFRaER5SjRGZ1JCRUFSQkVBUkJFSVE4aU9CWkVBUkJFQVJCRUFSQkVQSWdnbWRCRUFUaFArZng4ako2dmI2WWVpSUlnaUFJVCtieDMxMy85dEpwL3dRaWVCWUVRUkQrczJReUdUS1pETFZHWGR4ZEVRUkJFSVFDVVd2VTB1OHg0ZGtRd2JNZ0NJTHdueWFUeWRCb05NWGREVUVRQkVFb0VJMUdJd0xuWjB3RXo0SWdDTUova3VscHZVd21Jek16RTRQQlVOeGRFZ1JCRUlSOE1SZ01aR1ptbXYwdUU0cWVDSjRGUVJDRS95U1pUSVpjTGtjdWw2UFg2MGxKU1NudUxnbUNJQWhDdmlRbko2UFg2NlhmWXlKNGZqWkU4Q3dJZ2lEODU1ZytaSmdDYUlWQ1FWcDZtcGkrTFFpQ0lQempxZFZxMHRMVFVDZ1Vab0d6Q0tDTG5naWVCVUVRaFA4azB6UTNVL0FzbDh0SlRFb3M3bTRKZ2lBSWdrMkppWWtvRkFxejRGa0V6cytHQ0o0RlFSQ0UvNnljVTdlVlNpVTZuWTc3RCs2TElGb1FCRUg0eDBsS1N1TCtnL3ZvRFhxVVNxV1lzbDBNbE1YZEFVRVFCRUVvRHFZUEc2YVI1NXpiMDlMU3lNakl3TjdlSGpzN094enNIVkFxeGE5TVFSQUU0ZG5SYXJWa1ptV2lVV3ZJek1wRXJ6Y0d6YVkvWXVUNTJST2ZCQVJCRUlUL3JKd0JkTTV0Y3JrY25VNUhSa1lHYVdscEdBd0c2WThnQ0lJZ0ZMV2NXYlJORDNudDdPeWs2ZG9pY0M0ZUluZ1dCRUVRL3ROTUgweE1YK2VjeXExUUtORHI5YmtDWnhGRUM0SWdDRVVoWnlCczZYZVM2Vy9UZGhFNFAxc2llQllFUVJEKzgwd2ZRZ3dHQXpLWlRDci9ZVEFZcE9BWlJOQXNDSUlnUEJ1UFY0WElHVVNMMnM3RlJ3VFBnaUFJZ29ENUI1V2N3YlFZZFJZRVFSQ2VKVXVqejQ4SHpDSndMaDRpZUJZRVFSQ0ViSTkvWUFIRXFMTWdDSUpRTEN3RnlpSm9MbDRpZUJhZUtXZWxQV25hck9MdWhrMmw3RXRRUXVuQW5iVFk0dTdLRS9Pd2MrYlZDcTFZSFhhQ2VIVnFjWGRIRUo0N2ozOVFNVTNuRmdSQkVJUm5TZnp1K1djUndiT0F1OHFKSVJYYlNLL24zdGlEbnFJWllmbTBWbS9LT0xvVEdCdkt5ckRqcVBYYUlybk8weGhkdlN2KzduN3NqcnpBaXJ0SG4zbXdIK0JkbTZNeFY1LzQzNkNKWjJYRzF1eUJrOEtlOGs2bCtQTGlhblFHZlNIM01uOFd2L0F1cmlwSEFBWWYvNDBzdmFaWStpRUlUMHQ4ZUJFRVFSQUVRUVRQVDZtVlZ3M0tPbm9VK1hWdXBVUnpOdUZPa1p6YldlbEFwekwrMHVzRk4vZWhOK2dLL1RydUtpZnF1dnNoUjBaRHowb3N1WFBZWWp0SGhSMWRmT29YeWpYM1IxMGlWWnVaNy9aZHl0U252bnNGQUxyNU5DQWtNWUxqY2RjTHBTLzU4WHJsZHZRdTE0UU9wZXN5L2VxV0F2WGQ1SFpxREZxOUhoUlEwN1Vzd3lzRjhPZnRnMFhRMjd3cFpETGtaRTg1S3BZZUNJSWdDSUlnQ0VMaEVNSHpVMnJuWFljbW5wV0wvRHE3SXk4VVdmRDhyTFR4cmlVRlVqc2ZuTGZhcm9UU2dSR1ZBZ3JsbXFjZjNzcDNBRnJXMFlNUmxSOWQ5MkIwaUZuZzdHSG56THZWWGl5VWZpVnEwcGdUdXR0c1cya0hOenFYcVFkQVBYYy9wamQ4amFraEc3bVgvckJBNTQ1WHB6SXJkQmRmMUhrSmdGN2xHaE9TRkVId3c1dUYwbmRCRUFSQkVBUkIrQzhTd2ZPL2tKMWNLUVdwYXIyMlNLWmd5d0I3dVFvQUErUnJPbTZYN01Bd1E2Zm1VRXhJb2ZmcGFUZ3A3SmhRNXlVY0ZYWUFSR1Vtc2VEV1ByTTI5bkpWb1Qwb2ljMUt6clV0T2pPSkx5NnNZbUxkL25qWU9WUEd3WTFwRFFielE4aG1MaVdGRitqOHArTnZjVEE2aFBhbDY1Q3AwK0NpZENpVWZndUNJQWlDSUFqQ2Y1VUluZ3ZSZTZjWEVaOVZlTW1aYXJpVzVXdi9BUVUrN3B0NkE2bGV3Z2VBSDY5dUlUQXV0TkQ2WkZMUjJZc1pqWVlEa0tMTllGamdISnZ0RzdoWHdOZXBKQUNIWTY2UXFjdmYydGM5VVJkWWZPdFFnZnIyU29VV3ZPVGJMTi90WmNCSE5Ydmk2K2dKR0I4NC9IUjFTNzc3V0pqdXBNWHk2Zm5sVEtyYkgxK25ramdwN1BuS3Z6K3pRM2R4T09ZS2JieHFVYjFFbVFLZDgwTGlYU282ZS9GRzVmYjVhbjgwOWhxaEtaRlAwbjFCRUFSQkVBUkIrTmNTd1hNaHl0SnB5Q3pFaEVqL3hHUmFUNnBudWNiUzE0NEtPd1pWYUdteDNkWjdaOHhlYS9YNkFyK25XbjNCa21POVhhMExqYk5IbEEzQXI5ZDNjQ3MxT2xlN3FNeEVYajMrYTRIT2JZMnQyUUJ4V1NsOGNYRTFrLzFmb2FLekYwcVpuQTlxZENjOExZNkdIaFZwWDdwT2dhN1Z2R1MxQXJVUFM0OHI5dURaVHE3OFY5My9naUFJZ2lBSXd2TlBCTTlDa2F2aVVsb0tUc0dZVGRxYUExR1huMFdYSktPcWRwYW1rd09zdkh1TUV6Wkc2Z3Z6NFlndHlab01KbDVjdzlmK0E2amlVcHBGdHc1d0p5M21tVnk3cU5SeEw4K1orTnQ1dG5OVzJ2TkQvY0Vjajd2TzZyQVR6NkJuZ2lBSWdpQUlncEEzRVR3TFJXNW9wYmJGM1lWY1pNQmJWVHZUTlVkVzd6MVJGMWdmRVZSOG5YcE1xamFUU1JmWDBzaXpFa2RqcndIdys0MDlMTGk1ejJKN2U0V0tiK3NOUkNsWHN2UEJPUTdIWENIckNhYWVGOVdJYjFlZkJua0d6eXFaZ2kvcTlNUFhxU1FEL1ZyaVllZk0vQnY3aXF4MG1pQUlnaUFJZ2lEa2x3aWVDNUZLcmtBbFV4VGErWlNGZUs3aTR1L21SNFBzMGsvN29pNHg5OFllbSszMUdQQzJkeTNTUGprb1ZJeXIyY3RzTkh4ZjlDWG0zdGdydmE3aVVwcEVUVG9QczFLS3RDOTVTZE5sU1lFemdOYWdRMnVsak5pWUd0MmtkZVZES3JibVZtb1VJVW4zbnVyNlNwbTh3UGVodGRINVJwNlY4TFozSmNaQ3NqUzBjUVEzQUFBZ0FFbEVRVlFBaFV6T3A3VjdVOHUxbkxUTlFXNVhvR3NMZ2lBSWdpQUlRbEVSd1hNaG10djBmOFhkaFg4VXBVek9XOVU2QVpDdVU3UDg3dEVDanlBMjhLakloelc2RitpWVNpN2VWdmVWc2kvQnhMb3Y0K2RVU3RwMk1EcUUzM09ValZMS0ZIeGNxeGNlZHM2c0N3OWt5NzNUYUEwRlcwZjlKR1NBUXFhd0doemJNcUpTQUMxTFZRZEFaOUF6L2VwV3E0R3pVcVpnY01YV3BHdXo4aHhwSDE0cHdHeTllbjRNQzV4RGlqWWoxM1k1TXJyNDFHZjUzYU1XOTMxY3N5ZE5QS3RJMnc1R2h6QXJkS2NZY3hZRVFSQUVRUkQrRVVUdy9CejZzRVozanNWZTQyejhuWC8wZE5aKzVadExHYXpYaHAwZ1NaTmU0SE9VZGZTZ3JLTkhvZlhKUVdFbmpjNEM3SGh3am9XMzlwdTlpLzNLTjhQSHdSMkFBZVZiY0NUbUtuSFBZQVI2WkpVTzFISHo1YWVyVzNtUWtaRHY0MTd5YlVvZjM2YUFNWEQrK2RwV1RzZmZzdGhXS1ZNd3ZlRlFLanA3WVFBZVpNVGJYT05kMkxyNDFHZERSREFaT3JXMFRTR1RNN1pHRDFwa0IvOEFlNk11TXZmR25uL3czUzBJZ2lBSWdpRDgxNGpndVJCdHVYL2FMQ2g0V3FYc1hlbFl1cTdadGhKS0J3SzhheFBnWFp1WXJDUkduZnlqMEs1WDJCcDRWQVNNOVl2M1JWL0NJYnN1dERXV3B2dW1hYk5JMUtRVjZMcXVLa2RLS0IwdDdydVgvcEFqTVZjSjhLN04wanVIMlh6dmxObCtiM3RYWGk3ZlhIcTlNdXpZTXdtY3U1ZHRTTSt5alFENHVkRXcvcmk1andQUmVkZkM3bDJ1Q2NNcUJRREdLZDAvWDkxRzBNTWJWdHRyRFRxT3hWNmpvck1YTXVEOUd0MjRuNUZBV0Zxc3hmYjNNK0s1bUJpV1p6OXF1L2xLMDd0MU5rYk9TeWdkNkZtdUVldkNqU1BlU3BtQ3oycjNOaHR4M2hsNTN1cTZia0VRQkVFUUJFRW9MaUo0TGtSYjdwM21vYnJ3Nmp5WGRmVEFYbTc4SjdxWkVnVkFSZWRIVTVKak00dDNQVzVlbHR3K3hBOE5obkFuTFlibExjYmsyZjZWWXpQUlBCWjRIWTY1d2grMzloZm91b01ydEdhQTN3dFc5NjhPTzg2cGh6Y3RqcmkrVmJVVGR0bnYrYTNVYUxiZlAxdWdheitwME9SSTRySlNLR1ZmQWdlNWlqSFZ1MUhMelpmNU4vWlpuY1k5dUVJckJ2aTFBSXhKdm42NDhqZm5FdTdtZWEwTkVjSFVkdk9sa1VjbDdPVXFKdFR1eTdoenkwalZadVpxdXl2eUFyc2lMOWc4bjV2S2ljVXZ2QXZBM2JSWTBxMDhRTkpqUUk2TTN1V2FzTzMrV2VReUdSTnE5NldPVzNtcHpjYUlreXk3ZXlUUDcwRVFCRUVRQkVFUW5qVVJQRCsxUnhOTFpUSlpvWjc1UVVZQ1AxL2JacmF0bHR1alpFcFhuaklaVkZFTFRZbms1NnRiY1ZUYThVSUJhdzBYcGVqTUpLSXprM0p0NytiVFFFb2lwakhvbUJXNkN6MEcvSnhLV2ExTC9iVFNkV3BtaCs3aVptb1U0ODR0NDdQYWZhU0VXWjFLKzFQQnFSVFRybXcyZXlqanBMRGp2ZXBkcFRYT3lab01wb1pzdEZtYldTR1RZeWRYU24vV2h3ZFIyODBYQjdtSzBnNXVqSzNaZzI4dWIzaWk3NkdKWjJWTWQ3NjE2ZUlBeDJPdjA4YXJKaTVLQjRaVkNxQ3VtNjgwaFY1bjBMUGc1ajcyUkYxOG9qNElnaUFJZ2lBSVFsRVR3Zk5UeXRJOUt1dFR6dEd6eUtmNE5pdFpWZnI2ZkdMZW80eDlmSnZReHF1bXpUYU9Ddk9NeGgvVjZvbkJZSHUxcVpQU1BzOXJBeHlQdTA0bFp5OVdoaDBEb0s5dk01d1Vka1JsSm5JZzJyeW1zKzRaSk9XeXByeFRTVVpVYmllOVhuYm5pRFNWMmQzTzJXdzlibUhLbVZnclNaUE9WeGZYTUxwNlY2a1dkclVTUGt4ditCcWpUeThpWGFlbXNXZGwzcW5XaFpKMkx0Snh5ZG9NaGxjS1FDVlhZaWRYb0pJcnNaY3JqYThWeG1CWmp1MEhPNDA4S3ZHS1h3dldoZ2NXK0h0bzZWVkQrdnJrdzV0VzIyMktPRWtycnhySWtabVZDRXZYcVpsK2RRdm44ekZxTGdpQ0lBaUNJQWpGUlFUUFQrbGV4a1BwNnhHVjIvSGI5UjNjVFlzdDFFUkhNcUNzb3lmOXlqZWppa3RwQUJMVWFWeFBmcERuc1RWS2xJVVNCYnRlWVk4UzMwbUw1VTUySVBxaVR3T2NGSGJFWkNaSjYxNkxtMHFtNE9PYVBhWHAydWNTN3JMMS9wbGk2WXZXb09lWDZ6dUl5a3hrb0o5eHRIdGpSTEEwRmRwRjZXQVdPQVBHcEd6WmlkbWV4c0FLTGJtU2RJL0xTUkg1UHNiRHpsbGEyeDZabWNpTjdPVUZsa1JtSkhBODlocHR2R3BKMitLeVV2am04Z2JDMCtPZXZPT0NJQWlDSUFpQzhBeUk0UGtwSFltNVN2L3lMNkNReWFubzdNV01Sc1BSR3ZSUFZHN0lHa3NqaHhzamdvdDFwUFpaa2N2a0JhNmRMUy9nOVBreE5icFN3ZGxMZXYxNEVyR1FwQWlHQmM0cDBEa2JlRlRrbzVvOUFBaFBqK1BMQzJzc3RqTlllY3l5T3V3RWNaa3BlRHU0c2UzQm8zWFhSMk91TXFSaWE3d2VxNFdkcGRlUW9kT1FvVk9Ub1ZVYi84NytrNlhUa0tsVGs2azM3cy9VYWNqVWFjaktidjlxeFZaVWRTbURIQmtmMWV6SjJMTkw4NTBadlZNWmYrbmVQSlNQQkdjcjdoNmpSYW5xVW5LeDVYZVBpc0JaRUFSQkVBUkJlQzZJNFBrcFBjaElZSGJvTHQ2dC9xSVU1Q2xsY3BReWVaRmNUMnZRc3pFaTJDeWdldHpVa0kwRkNqakxPTHJ6YmIxQjB1dDNUdjJCUm04NytDL3ZWSkpKL2dQeWZZMG4xZFdudnRrVTM4STJyRkpiczVGUUlGYzRxelBvTGRZdHRpVkRseVY5clRjWUNudzh3TDdvUzdtMjZURXc4OXAybkpYMlBNaElJRW1UVG9aVy9WUWx5eDVrSkRDejBYQWNGQ291SjRWYkRlZ2ZwNUlwNkpHZElWeVBnWVA1Q0o2ak01UFk4ZUFjdmNzMUFZeXpOYzRsM0NGWlUvRDNSeEFFUVJBRVFSQ2VKUkU4RjRKRE1WZTRrQmpHQ3lXclVkYkpFM3U1RWxrZWEwd0xRbytCRkUwR01abEpCRCs4bWVlb1lFRURFWWZIMWp3L3pFck5sZlg2Y1ZxRFhzcUtuSFBkOS9Qa1JaLzZ2T1RickxpN1VXQlhrKzhEVU0vZGo4clowL2lQeFY0emExUEoyWXR5MmNtNHpzWGZJUzFITVAraVQzMWNWWTZrYTlWc2YzQ1dxTXhFZnJtK2d3eGRGaGNUdy9QZGo0NWw2dUttY2dJZ09PNG1zVm5KK1RwdWJWZ2diYnhxNFdIbmpMdktpVEhWdXpJMVpGTytyeXNJZ2lBSWdpQUl4VUVFejRVa1FaM0d6c2p6aFhLdUdpWEswdGJiT0JvYWtoUmhzYVJTY1V2U3BMTXg0cVROTmkxTFZhZWNrL2xhWEZOeU1tOEhONHZscEE1SFh6RjdmU2IrTm50elpHQitwMW9YM0ZST3hHWWxzK2pXQVl2WGJlTmRpMWFsYWxqY1o5SzVURDNlcXRySlpwdC91c0VWV3h2WHRKTTdlQTd3cmswZjM2WUFmSFIycWJUbUhLQlh1Y2FVYy9Ua29UcVY3ZGt6R0lKdDFJYTJ4RjZ1NGhXL1J4bkl0OTQvbmU5ajAzUlovSEZyUDUvVzZnMUFFODhxZFBXcG4yZEpMRUVRQkVFUUJFRW9UaUo0L2djcTcxeVM3bVViU3E4TEVqeDM5V2tnclljOUVudFZ5aGhkRkJ6a0txbk9zQjQ5Sys0ZU05c2Y0RjNiTER0NFRtVWMzQmxjb1hXdTdkZi96OTU5eHpkVjduOEEvK1NjN080RmRMSkI5blNBZ2d6RmdRaTRGMjZ2ZXZWNjNSc1ZGdzZ1RzdjNGZvaklVQlFYb0lnaVc5bDdkdStSSm0yelRzNzUvWkVtSkczYXBxVWxIWi8zZmZWbGM4NlQ1RWxiY3ZNNXovTjhIM01lOHExbDN0c0YxYVB0SHNOamUyQlNsOEZJMEVVaXA2b1UyZGJTV285UmFETmphK2xScUZWcURJcE9RMDZOTnBlbW5vN3J1bzN4M3Q1UWZBaXh1akJ2RUcwdHJ1OCtGbXNLOXRhNUp0aXpidmhFcG13MzFkU1VrWWpSaGdGd2I1bm1HUTBQMW9iaWc5aFljc2hibk82V25oT1FWVldDUGExOCt6VWlJaUlpNnJoYVptRXVoY3o0emdOd1NlcHB1Q1QxTktSV1Q5dHRLWHBSNDMydVMxSlBiOUhuOHRqZ2N5RmhVaDFyb1k5VkZtSlBlVFltSlE3RzdiM093YVUrZlRzL2NZaGZjTjVoeXNCcis1ZERibUJycnBPdHN6NEswMU5PdzVzamJzU2NZVE1DcnFIWFZWY0hkOGduZDlwOFozMFVMa2s5UHQzOXk0eS82bWxkdDdrSFY2Q2tlbXMzdFVyRW8vMm51U3VIRXhFUkVSRzFRaHg1YnFRN2VwM3IzZEtvcFNRYVlyemZENDdwaW52NlhGQm4yL1hGQi9GMzZaRVc3VTlUemRtM0hHS04wRGYzMUZzUXF3M0g3dklzdkxEN20xcjNjY2dTNG5WMTc2MjFzeXdEeFhZTDRuVVJHTmQ1QUJaay9BV2J5K25YNXZTNFhyaW43d1V3aXU2OXFLOUlHNFcvaXZhandGYU9ZeFhIUitMM2xHZGg5cDVsa0ZwaDFmSytrY2RId1RXQ0dMQ1BucjIyYTc3K2xuWm43MG5RQ1JvQXdOYXlZOWpieE5IaUNzbUcxdzc4aU9jR1h3a0JLb1NyOVpnNTZGSTh2TzNMb0t0OUV4RVJFUkdkTEF6UGpYUjI1LzdRVndlSGt5SEZFRnZ2YUZ5ZXJhelZobWVuNHFwVmVNd3p2aXNyTW14eTQwT2ZEQVUvNUc3RmpkM1BSb1JhajZ2U1J1T3pZMzhBY0U4anY2bm5PRXpxY254RStxQWxEMjhlK0FrRnRuSUF3QUZMTGc1WjhtRjJWdUdWZmQrZjlGSGJZUGxPSWQ5WmxoR3dUYVRHQUFDb09JbVZxczlMSElJaDBWMEJBSkxpcW5QZGViRDJsbWZqczZOcmNIT1A4UUNBVHJvb3pCcDBPWjdadFJnbUJtZ2lJaUlpYWtVWW5odkpLVXUxUmxPYm13Q1Y5emxrS1BYdTU5d1I5bnF1YVZYZURseVJkZ2FNb2c0WEpZL0Fid1c3RWFFeDRKNCtGNkN6UGdxQU85Z3R6RmlQYjdNMjExb1QvTjZoRmNpc0ttblZQN3YrVVNuZTd3TlZ3STdXR0wxcm5rOVd5RXd6eG50RExnQXN5OTZDWEovMTZVMjFQT2NmcEJyamNHNlh3UUNBcm1FSm1EMzBHank5Y3hFS2c2emdUVVJFUkVUVTBoaWVHK242RFhQclBDZEFoYnY3bkk4dHBZZXhvYmh4MVl0OW5kTmxFTzdxZlI0QTRKZmM3ZmpveUc5TmZxejJxTXJsd0ZmcDYzQkx6d2tRVlFLZUduZ1pZblhoRUtxM0I5dG56c0c3QjFjRUxDWUd3Sy95ZEdzVW9kYWphMWdDQVBmRmt6M2xXYlhhcFBpc1p5K3l0WHpBMUlzYVBOaHZpbmZKUXJhMUZJc3pOemJiNDM5dytGZkVhc014SXJZSEFIZEJ1UmVIWG9ObmRpMUdkbFZKc3owUEVSRVJFVkZUc1dCWU03ci9sSXN3dnZNQVBOeHZLbTd1TWQ0YjVxajUvWlM3elZ0SlBGNFhBUUVxVkVwMnZIZG9GUjdmOFZXZHdia3RHQkNWNnYzTE9WcFJnQ3FYbzFhYjNoRmR2Ti9YckNaK0loN3JQdzAzZEQvYmI2bUFDc0I5ZlNkN0M5Qkppb3pYOS8vUXJGUGVYWXFNVi9aOTczZWhJRTRianBlSFh1T3R5RTFFUkVSRUZFb016ODFvcHluRE94VjRTdklJUEQva0t1OTJQdFN3WHVGZDBFa1hGVlJiR1FyZU9QQ1RYNEJiWDN3QUsvUGIvbDdCQTZOVHZkL3ZDakJsRzRCM2hCWUFqbFFVTk50emR6RkVZMXJLcVhoMStBenZzUm5keC9wdE9mWmwrbG9jclNoc3R1ZjBjTWdTbnQvempkOTJWVVpSaDBmNlQ4V3RQU2NFckRoT1JFUkVSSFN5OE5Ob00xcVp2eFBQNzE0S2EvVklZYi9JWk13Wk5zTnZsSkJxMDRzYTNOSnpBbDRlZGkyU0RORU50aDhTM1JWemhzMUFSbVVSM2oyMDBudjgzQzZEY1cvZkM5dDh5Qm9XMDkzN2ZhRHduR3FNUS84b2Q4QjJLaTdzSzIvY0hzdjE4VlFvTnpuYzY2aW5KSS9BOUpUajIxS3RLejZBWmRsYm11MzVhcks1bkppMWEzR3RJbmlUazRiai9sTXVhckhuSlNJaUlpSnFTTnRPR2EzUWRsTUdIdC94RmNvY2xRQ0FXRzA0bmg5OEZjNk03eHZpbnJWT1o4VDF4anNqYnNaRlNjTWhRSVV3dGI3T3RyMGpFdDJWbUFkZGpwN2huYUVYdGZpamNDKytURCsrei9EWm5mcmoxV0V6MEQyczA4bm9mcDNFNm1KZWpkVkZINFdrNnEzS1hJb2NNQmhmMzMyc2QxcjNscElqc0RlaGFubGRvclZHQUVDWm93SURvMUp4azArQnNQVEtJcng5NEpkR1BaN3Z0bTQxQzdmVnhhbTRNSHZQTXZ5YXY4dDdyTmh1d1dkSC8yalVjeE1SRVJFUk5TY1dER3NCNlpWRmVHVDdsM2hxMEdWSU1jUkNWaFNVT2lxQ3ZuK2N0dTU5anRzNlQ1aUsxQmp4eElCTE1OSm4rbkYyVlFreXE0cWhVdm12RmU4VGtZZ3J1NDdHY0o4UldjQmRXTXZxY21CSjFrYklrREdqMjFnQVFMZXdCTHd5N0Rxc3pOdUJiN0kyb2FRUlAvdm1raFlXNy8yK01WVzloL3Y4UEE1WDVOZmF6bXRheXFrWUdkc1RnRHVNTHM3YzBPaSsxUlZobzN3cWVCZmF5ckduUEFzcjgzYmd2TVFoS0xTWDQ5bmRTeG9WMUx1R0pYajNnNWFoTkdxTnRBd0Zjdyt0UUdaVk1TNVBPd096ZGk5Qm9iMDg2UHNUTlRkRkNlN2lEeEcxUFRVL2R4QVIxWVhodVlVVTJjMTRmUHNDM045dkNoYW1yOE1CUzY3M1hJUmFEMENGS3BlOVZyRHFHNW1FQzVLR2VtOVhTdlltOStIeXRETndicGRCRGJiVDFkaTNldWFnUzRQNm9LaHU1T2hxaWlHMityVzdBMjYzNm9yU1ZwY0RpekkzWUhuT1AzQXBNZ1pIcDNudk02N3pBRnlZTk16dmNYYVZaK0tyOUhWKzJ4aDlrN1VaK1ZZVDd1cHpQb3lpRm1xVmdBdVRobUZTNG1EOFdiZ1Bhd3YzWWFjcE0ralJ6d1pmaXpFT2tSb0R6RTRyS2lVYm5MSUxrdXlDUmxCalVIUXFwcVdNOUxZMU4ySWZaazh3Qm9EZEp2OHEyOU5UVHNPTTdtTzl0My9OMzRuMEpsUU90N3ZjQVRoU1k0QmUwSGdEK3RDWWJ0NDJPZFpTS0FEZVA3d0tkdG1KWDNLM2UyZFQrT3FzajBLNFdnK0wwNHBLbHgxMmx4TWFRWTBlNFoxd1c4K0ozblpOclppOVBPY2YvSnEveTdzVWd1aGs4WDBQOUh6UEFFM1UvcWhVS2lpSzRoZWdHYWFKcUM0TXp5M0lJdGt3YTlmaVdzZlBUUnpzSFNWMUtpN1lYVTY0RkJrR1VlczN6UldBWCtodXJEUmpQTktNOFEwM3JHRlFWRnJEalJwSmdBcTM5WnBZNi9qV3NtTjQ5K0FLdjlIaEtja2p2TjhiUmEzMyswT1dQTXhQWHh0dzMyTUFXRjk4RU1jcUN2R2Z2aGVnWDJReUFIZkFuOUI1SUNaMEhvZ2ZjN2ZpNHlPcm0rWDFESXZwNXJmbmNYMENiVFVWU0ppb3d5Q2ZDd2U3cSs4WG93M0RiVDNQd2FqNDQxV25ENWh6OGRIaHByMld6TXBpOUF6dkRJMUt4SE5EcnNSK2N5N1VLaEZqTzUzaWJiUFhwMmpYcDBmWDFQbFlBNkpTOFo4KzV6ZjRuT3VLRGpTcHJ3QVluT21rOGczS05iOXF0aUdpdHF0bVdQYjlDdFNHaUFoZ2VBNEozMHJGR3BVSWpUcndDTzZlOG14c0xUMTZzcnJWb21Rb3NFZzI3KzBLeVlaNVIzL0g3d1Y3L05wMTBVZGphSTNwMmJuV01zeFAvek9vdmJQemJDWTh2dU1yakVrNEJUTzZqMFdDTGhJQVVHZ3Y5MXNiZmFJeUtvdURhbGRrTitPWHZPMUJ0VDAxcnFlMzJKbExrYkcvUEFjcHhqaThNdlJhR0h3dUl1d3o1MkQybm04aEthN0dkeHpBaXZ3ZEdOZDVBRlJ3VnpqdkZlNWYwTzVZWldIUVJjaU9CVkYxKzBoRlFZc1dHU05xTHI1QldaWmxxS0NDcUJZaHFBU28xV29JQXN1RUVMVTNzaXhEa2lUSWlneVg1SUlNR1NxVnl2dnZuUUdhaUh3eFBJZEFUcFY3U215Z3QyTkpjU0hQYXNLNm9nUDRObnR6b3ljWno5ejU5VW5iWHpwS2E4VDdwOTRXZFB0M0R2NkNybUVKVUJRRnorLytKdUFhMW55YkNaOGUvUjIzOVp3SW0rekUvR05yOFV2ZTlrYXRHd2FBdFVYN3NhN29BRVluOU1Ya3BPSDRLdU92WmgzQnpLNHFnUXdGS3FocS9iUmxLQ2h6Vk9LZjBxTlltTEV1NktuM1RzV0Y5TW9pZEF0TDhLNTN6cTRxd1IrRiszQis0aEFBd0tyOG5manc4SytRR3ZuejhIWEFuSXRYOTMySEs5TkdJOWtZNXczc0ZzbUszYVlzekR2NmU5RFQyM09zcFhBcE1zUWFGYzZkaWd0NTFqS3NLM0pYNTI3T1BhR0pXb0luTUh1K3RGb3Q5THE2Q3hnU1Vmc2dDQUswMnVvTDFEckFaclBCNFhSQVVSUUlnZ0JCRUJpZ2ljaExaYlBiMnVUOHM2czJ2UjNxTGpRYkZlQ05ZTTIxSnJlMTZxS1BndGxwUlZVRFFmYjY3bWRqVGNFZVpGWUZOOEo3b2w0Y2NyVjNxdmZUdXhaanB5bWowWS9oK1QyZTZPOHdRUmVKYUcwWURsbnlBTGhuSnp6UTd5TDhtTE1OdThvRFQxbHZMWVIyL0hlODhQVC9oTG9MMUVKOGd6TUFHUFFHaUdMVEt1WVRVZHNudVNUWWJPN1pjZ3pRUk9TTDRabUlLQWdNeisyVFo1cTJ5K1dDTE1zSUR3dm45R3dpZ2l6THNGUllJSW9pUkZHc3RSNmFpRG9tZmtJZ0lxSU95WGQ5czh2bGdsYWpaWEFtSWdESHAzTjdMcXpWTEJ4SVJCMFRQeVVRRVZHSDVRblBnaUJBcitjYVp5STZ6cUEzUUJBRWIzZ21JbUo0SmlLaURzbDM1TmxiTUlpSXlJZFdvK1hJTXhGNU1Ud1RFVkdINDd1ZnN5ekxFQVVXQ0NPaTJtcU9QRE5BRTNWc0RNOUVSTlFoK1ZiWlpuVnRJZ3BFclZaNzN5Y1luSW1JNFptSWlEb3N6MVJNVnRFbG9rQlVLaFduYkJPUkY4TXpFUkYxU0p5R1NVVEI0SHNGRVhrd1BCTVJVWWZGRVNVaWFnamZKNGpJZytHWmlJZzZISDRRSnFLbTRIc0hVY2ZHOEV4RVJFUkVSRVRVQUlabklpSWlJaUlpb2dhMDJmQWNwVEdHdWd0RTFFSHcvWWFJaUlpSTJteDQ3aG9XSCtvdUVGRUh3ZmNiSWlJaUltcXo0Ym1iSVNIVVhTQ2lEb0x2TjBSRVJFVFVac1B6dUU3OW9GYUpvZTRHRWJWemFwV0E4WjM2aDdvYlJFUkVSQlJpYlRZOEorbGpNQzFwWktpN1FVVHQzR1VwcHlOUkh4M3FiaEFSRVJGUmlMWFo4QXdBVTVOSDhFTXRFYldZcnNaNFhKdzBJdFRkSUtJMlNKWVZTSklVVkZ1NzNkN0N2U0Vpb3ViUXBzT3pSaVhpdGg0VFF0ME5JbXFIQktod1o0OXpJVUFWNnE1UU8yVXlsZVB6K1F1eDVaOXQ5Ylo3LzZOUDhjbG44K0Z5dVlKNjNEbHZ2SU8zM3Yyd09icm9wNktpRWt1WExZZkQ0V3pTL2EwMkd3b0xpM0Q0eUZFVUZaY0ViSk9SbVlWWFhuc2JlZmtGSjlMVkp0dTFaeDgrbjc4US83ZmdhMWdxS3ByOE9KYUtDanp6d3N0NGFjNmJrS1Q2ZjI4VkZaVzQ4NTZITU8vekwyRzEyWnI4bk0zRjZYU2lzcW9xNExuMUd6ZmppdXR1d1U4cmZnMTQzbXExd3VGd3RHVDNpSWhDU2gzcURweW8vaEhKbUgvYVhWaWN2UkhMYzdkQ2hoTHFMaEZSR3laQWhjbUp3M0JsNmlpb1ZXMzYraUsxTXZzT0hNVG1MVnR4dzNWWEFRREt6V1o4ODkwUGNEcWRPSFhFTUFEQTczLzhoVDM3OXVQbTY2K0YwV2lBM1c3SGlsOVhvMU5DQW02NThicWdubWZQdmdNdzZQVit4eFl0WFlhS3lzQ0JxRDVYWGpZTllVYjNWbTBMbDN5TDVULytncXFxS3N5NDVrcHZtei8vV285ajZabXcyKzJ3MmUydzJlemU3NnNxcTFCdXRzQnNzY0RwUEI2Nkw1ZzBFWGZjZGxPdDU5dTZmU2ZXYmRnRXU5Mk9tWTg5NkhkdTdicU4yTFZuYjlCOW4zclJCVWhPU2d5NmZWWjJEbDU0K1RWWXJWYm85VHFNRzNzV0lzTERnNzYvTDUxV0I0ZmRnUjA3ZCtQMXQ5L0RnL2ZlQlpVcThJVzRUejZmajVMU1V2eXpiUWV1dnVLU09oOXo3Ym9OK0hQZGhpYjFKNUFKWjQvQnFOTlA5VHNteXpKZWZmMGRITXZJeENQMy93ZTlldmJ3Tys5eXVXQzMyd09PcUJjV0Z1RzVsLzZIaUlod3pIejBBUmdNaHFEN2N2RFFZZnpmVjRzYi9SbzZkMHJBM1hmYzJ1ajdFUkUxVlpzUHo0QzdvTS9WcWFOeFZueGY3REJsNG1CRkxnNVpDbERtckF4MTE0aW9EWWhXRzlIVG1JQmVFWWtZR2RzRHFjYTRVSGVKMnFFVnExYmo5ei8rUW14c0RLWmNlRjZ0OHhtWldYajN3M25RYWpXNDRwS3BNQm9OT0hJc0hiS3NZRUQvVTA3b3VYOWUrUnRLUzhzYWZiK0xKNS92RGM5WFhqWU5hLzc0Qzk5ODl5UEduRGtLM2JxbUFRQ09IRTNIc3VVL0FRQzBXZzEwT2gwTWVqMHNGWld3MiswNGJlUndoSWVISVNJOEhKR1JFWWlLakVScVNsTEE1N3ZvZ2tuNDRhY1YrSHZyZHV6YXZSZURCaDR2MXJkMzMzNnNXTFU2Nkw2UE9YTlUwT0haWXFuQWM3UG53R3Exb2svdlhqaDQ2REJtdmZBS1hubHhGbUpqR3I4OFRLdlY0SWxIN3NmOWo4N0VYK3Mzb25PbkJGeC83WlcxMnYzOXozYXNYck1XUnFNQmp6OThYNzJCTXpzbkY1dTNiRzEwWCtyU3QzZnZXc2NFUWNDZ0FmM3c5OWJ0ZU9USldiajVodXN3K2Z4ekczeXNQWHYzNDZYL3ZRbXoyWUl4WjQ2Q0tQb1hkUDFxMGRKNlp4UDA3ZDBMMlRtNXRZNVhWbGJCYnJmRFlEREFZTkFIdUNjUjBjblZMc0t6UjZvaERxbUdPQUREUXQwVmFtZE1KaE95czNNQUFDcVZDbjM2OW9GRzNhNysrYlFKRG9mRCsyVjNPT0IwT3VGME9DRTVuWEFHdWJhd1RpNEFKcURjbEErTFdBaU5XZ09OUmdPMVdnMk5SdTMrWHFPQlZxMkJXcU9HbXI5L2FxUi8zWHdEOXV6ZGowKy9XSUJlUGJyRGFEd2VsS3hXSzE3KzMxdVFKQ2VlZVBnK2RPcmszaDV0KzQ3ZEFJQVJ3NGFjOFBOMzY1cUdOK2U4R0ZUYkR6NytyTmJVM0lqd2NGeHoxV1g0NE9QUDhPRzhML0RpckNjQkFOZGRmVG11dnVKUzZIUmF2OUhWVjE5L0IxdTM3OEJqRDkwYmRCODFHZzB1bTM0eDVuMnhBUGtGaFg3aDJlT3B4eDlDLzM1OTYzeU1lWjkvaVpXLy9oNzBjNWFXbWZETTh5K2pvTEFJdzRjTndjeEhIOENYQzVkZ3liZmY0N2tYWDhXc21ZOGlNaklpNk1memlJZ0l4K01QM1llSG4zZ0dab3NGc3F4QUVJNy9mRXltY3J6MTdvY1FCQlVldnYrZW9JUCt3L2ZmZytIREJqZTZQeDRiTm03Qm0zTS9xUFA4bE1ubm8yZlA3bmpwMVRmeDRTZWZJejBqRTNmY2VtT3RRQXdBaXFMZzIrOS94UDh0V0FRQXVQbUdhekgxb2d0cXRkdTZiU2NPSGo1UzUzT2VPM0U4UHYzZzdWckhuM3RwRHY3K1p6ditjK2V0T0hQVTZjRzhQQ0tpRnNWUGYwUkJpSTZPUmtsSktheFdLeFJGUVU1MkRycDE2eHJxYm5VNFdxMFdXcTIyenZPU0pMa0R0Vk9DNUhUQzdyRERLVW1ORHRpeVM0YmRaVyt3aUk5YXJZWkdyWVphbzRFb2loRFZJalJxRFVTMUNMVW9RcTFXUXhSRnFFVTFCSkZUd0RzNm85R0ErKzY1RTk4dC94bkpTWWtvTTVtODU2cXNWdWgwT3Z6cjVoc3dkTWdnNy9HTm0vK3V2cThSQnc0ZUR2aTR2WHYxd1BZZHU3enJWQjBPQjZBb1dGczl4YmRuais3Tjlob21UUnlIYjVZdHg1NjkrN0h2d0VGVVZsYmhVQjJoS0NNekN3NkhFMTh0V2xybjQ1MDdjVHppNDJKckhCdUhVMGNPcjNYY1E2dlZlcWVsVzIwMmlJTGc5NzZnRGhEeTZwS1hYNENubm5zSmhZVkY2TmUzRHg2Ky96OFFCQUV6cnJrQ2xvb0tyRmkxR2c4OS9qU2VldnloZXNOdGVrWW01cjcvU2NCelVaRVJ5TWpJd2lOUFBPTjN2TXhrUXJuWkRJUEJnQVVMbDJEQndpVis1NU9TdXVDKy85d1o0UFZyYWszTGJ3eU5wdUdQZnYxUDZZdFhaOC9DMDgrOUJJZkRBVUVJL1A1bHR6dXdZZU1XeE1aRTQ4SDc3a2Evdm4wQ3RudGgxaE53eVRLQTR4YzNmQytDNk9wNFh6OTR5UDIzTmFEZmljMjhJQ0pxTGd6UFJFRktTVW5Hb1VQdUQ2OFZGUlV3V3l5SWpHajhhQVMxSExYYVBTSmMzMUk3eWVXQzVIRENJYmtEdGFQRzZMWGtkRUpXZ3F1ZElFbVNlKzFma0VWK3hPcEFyUlpGaUtJSVFSRGMvMVdMVUFzaUJGR0FLSWhRaVFMVXZ1Y0ZvYzRQcjlRMlpPZmtvckN3Q0FCdzNqbmpjZmpJVVJRV0Z3TUFDb3VLa1pHUmhXdXV2QlNpSUdEcnRoMFlPbVFRY3ZQeWtaR1pCUUI0NXZtWDYzenNCWjk5aUhsZkxFQlc5ZXdZanpsdnpBVUEvT3ZtNndHNFJ3bURMZllseTRIL0RhalZhdHgxeDYySWlveEFqKzdkQW81UTE3Unc4YmQxbmhzK2RBZ2l3c053MjEzMzFkbm12SE1tNE5xckxxdDFYRkVVWERYalZuUk5TOFZiLzV0ZGJ4OEMyYnB0QjE1LzUzMll6UllNNk5jWE14OTcwQytVM25IclRiRFpiUGhqN1hvODlQalRlUERldXpGOGFPQVIzeXFydGQ2UjFib0twQUh1V1FlQjd1dHdOcTB3VzFOSWtsU3JRSnBXcThGakQ5MkxzTEF3bU1yTEFjQjdnY1pxdFhvdi92ejM3dHNoeXpJaUlzTDlMZ2dCN3RrS2FyVTY0TVVOMzRzZ2dlVGxGOEJzdGlBNUtSSFIwVkVuL2lLSmlKb0J3ek5Sa0hRNkhlTGk0bEJTNHY0UWxKdVRpL0MrZlNEVVVRU0dXaWUxS0VKdEVLRkgzUi9hWkVWbng2OEFBQ0FBU1VSQlZKY01wK1Qwam1STFRza2RzaVgzOTA2bk0rZ3RhSHk1WEM1M3daMG05bDBVQktpcUE3VTNWSXNDUkpYN3YyclJQZEl0aUFJRVFZUW9DdDdnTFlxaSs3NE00U0h4eThyZnNQeW5GUUhQYmRyeUR6WnQrY2Z2Mk1MLyt4akxmM1MzdjNUYUZMOVJ6MlBwR1ZqKzB3b01HeklJWTg0Y0JaMU9pNXV2djhZYmJONy8rRE5vTlJyY2ZNTzFBTndqejB1V0xVZEdaaFl1djdaMmthN0dHdVl6TW43TGpkZmgrdW9DYUFDZ3lBcVcvL1FMRmkxZEJrRVFJVWxPcU5WcVRENS9FaTYvWkdxdEdSZzZyUTZTNUVUbmhJUmF6MU5RVklUeWNuT2RNMENDdk1aVmk5UHB4T2RmZm8zbFAvNENBQmh6NWhuNDcxMjNRNlBSK0xVVEJCWHV2K2ZmU0VsT3hvS3ZsMkRXQzY5Z3dyZ3h1UG1HYTJzVkVqdWxUeDhzL0wrUC9aL0g0Y1NNVys1RWJHd00zbjN6MVlCOXNWZ3FjTnUvNzBWU1loZTg5c3J6ZnVmcSs3ZjY0ODhyOGVHOEw0Sit6UjUxVGFIZnVXc1BacjBZdUkrQkxQaDZLUlo4WGZlTUFvK25IMzhJdzROY2N2RDA4eTlqNTY3ZDN0dWUzMjlPYmg2bVh6bWpWdnV6Um8vQ0EvLzlkM0FkSmlKcUpnelBSSTNRdVhNbm1Ncks0SkpsU0pLRW9vSkNkTzdTT2RUZG9tWW1pQUowb2c0Nm5hN2VkcDVSYk1ubEhvRjJTUzQ0WFJKY1RzbDlUcExnY3JrZ3VTVElMdm1FKytXU1phRDZiKzlFK0FacVFhV0NJQjRmOVJZRkFZSmFoQUFWVktyalgxQUI4TG50L2grODUzemJDaW9CS3FINmUwR0FvQklBUWRXaEx6UmRjTjQ1M29yYUFKQ1ZrNHRQdjFnQVNaSXc2dlNSbUhUT0JMK3daTGZac2ZxUHRRQ0FNMGVkanA0OXVublBlZGJ6RGgweUNCUEhqd1VBdjRBeTc0c0ZNT2oxR0hQbUtMOCtSRVZGWXRMRThiWDY1bks1NEpKbGFIM0M0N2J0TzNINDZMRUdYNWRudGdjQWJQNTdLK1ovdFJpWldkbTRjY2JWT0hUNEtMWnUzNEZIN3I4SHMrZThnVTFiL3NIbGwwekYyTE5HUTYwK1ByVmFxOVhpMWRtei9CNjNxc3FLZi8vM0lhaFVLb3cvZTB6QTU1Wmw5eFpRdnV1SUc3Sjc3ejU4K01rWHlNak1naUFJdVA3YUt6SDk0c24xM3VlS1M2ZWllN2MwL08vTmQ3RjZ6VnAzVmV6TEw4SEU4V2REcTlWNCsxQnpGTlh6KzFTaDlqa1BaL1ZNQUpXcTdqYUJkTzdjQ2FlZE9qem85aDZ4TWRFb3FKNEI0U3NwS1RIZzZMNUhla1ltMW0zWURMVmFEVW1TTUdMWUVKelN0M2JCc1VDUEd5eFpsaUhMQ2tZTUcxSnY0YlNxcWlwczNiNFRzbnppNzZsRVJJM0Y4RXpVQ0lJZ0lERXAwVnM4ckxpNEdOR3hNWFd1MTZMMnpUT0tIU3lYWDZCMlFaWmx1Rnd1eUM3Wkc3QmRzdnUyeS9lOExEZnJCMFhQNDUxb0NHOHFVUlRkd2JzNnhLdUU2c0FOK0lSMW4xQU9kd0R4SFBlMmdlTGZ2aEY4ZndZT2h3T2RFanExd0NzOUxqa3AwVHQ2dk9XZmJaai8xV0pvdFJwSWtvU0NnaUo4K01ubmVQRGV1N3hiQTgzOTRCUHZmcm41QllWKzRka3pCYmhUUW55aitoQVRIWTNycnI2ODFuSFAxT3RQM24vTHU4NTR3cmd4S0NrdFExUmtCQ1JKcWpYMXVtK2ZYamgxeERDVW04MzRhOTFHL0x6eU4yUmw1eUN4UzJmTWZuWW0rcDNTQjYrKy9nNEFkOGgvN2VYbjhlYmNEL0RtM0Evd3llZnpNZnFNMHpCaTJCRDA2OXNIVVZHUnRmcjArZnlGS0RPWmNONjVFOUM5VzFyQTErUDVOeUVLRGY4YnpDOG94R2YvOXhVMmJOb0N3QjNZb3lJanNIdlBQdXplczYvQit3TkFmRndzYkRZYmlvcEw4UDdIbitHcnhkOWc2a1VYWVByRkZ6VXF3RGVIa2NPSFl1VHdvVTI2YjZEdzNLVnpKMXh4NmJSYXgrWHFtUVNidG16Rm9BSDljT2FvMC9IK3g1OUJraVQ4OXZ1Zk9IZmlPRXdjUHhZeDBZMnZTRjZYbTIrNEZpbkpnYXV4QSs2MTlGdTM3MnkyNXlNaWFneUdaNkpHOGlzZUJpQTdLeHM5YSt5RlNSU0laN3AxVTdtcUE1L3NFNmhka3NzYnVDV2Y0TzJTWFZCY01seXlERVZSSU1zeWxPcjdLRUJJUjIxY0xwZm5tNUQxd1RjOFN5ZHBiYW5UNmNTaXBjdXcrSnZ2MGFON1Y5eHczZFY0NnRuWjBPbDFLQ29wd1NOUHpzS3ROODVBLzM1OXNlcTNOZERwZExEYjdjako5ZC9DeDdPMnVVc0x6bnBKU3V5Q3BNUXVBTnhGdVJaLzg1M2YrUXZQT3dmSDBqUHcxYUtsa0dVRkJvTUIxMTE5T2FaZWRFSEFvbjdKU1lsNDZibW5zZWJQdi9EMWttK3g4dGZmc2ZMWDM5R3Jady9NbVQzTHIwcjMrbzJiOGN1cTN4QWJFNDNycjZtOXZaT0haLzIycUs3LzM1UXN5M2ptK1plUmwxOEF0VnJFdENrWG9tL3YzcGp6NWx6c0NqSTRleno5eE1Nb0xTM0ZaL01Yb3JpNEJKbFoyU2M5T0o4czIzZnN3cnd2RmlBak13dm5uVHNCLzdyNUJtell0QmtBRUJrWkNaMU9oeThYTHNhWEM1Zmc5Rk9INDd4ekoyTG80SUYxN21mZEZJY09IOFdiY3ovQTJXTkc0L0pMcGpiYjR4SVJOUlhETTFFVCtCWVBzMXF0TUpsTWlHN0dLKzlFZ1lpZU5jdk51RTJXeStWeWgydEZnU0xMVUdRRnNsSWQwaFVGaXF4QXFiN3RQcWU0dzdvc0E3STdsTXR3dDVPcmc3cWlLRkNnQUFxOHQ2RW9VSUM2ejdkenUzYnZ4YnNmemtOdVhqNU9HemtjRC96M0xoUVVGZ0lBZXZYb2p2dnYrVGRlZVBrMXZQL3haN2hnMGtUMDdONE4wNmRPeHB3MzVtTGZnVU4rajNYNHlGRm90UnFrcGFUVSs1d1dTd1UyYnY0YjQ4OCtDMUFVbEpTVzRvT1BQNnZWYnMrK0F3Q0FMeGN1aGo3QVVvVVoxMXlKSng5OUFJQzdpTk1ubjgwSEFFdytmeEsyYmQrRm9VTUdZc0s0c1FnUEQ0TkxsbUd0THFBM2Rjb0ZtRGh1alBjMkFKdzErblNNRzNzbS90NjZIYXZYL0lsTHAxM3NGN1l5czdMeDFyc2ZBUUR1dXVOV2hJZUgxZm42UEFXMXREWFdLdGNrQ0FMdXVQVkdmUFBkRDdqOTFodTlNd0FXelE5Y0hUc1lwNTg2QXN0L1dvSHp6cG5RWU51V1hLMndZZE1XNzJoNmZjNDdkeUlHMUxPOWw0Zkw1Y0w2alp1eC9LY1ZPSER3TUdLaW96SHowUWN4Y29UL0tIZWYzajF4OGVUelVWSmFpbFcvcmNFdksxZGp3NmEvMGJsVEFzNmZOQkhuVGhpSGlJandPcDRsZURhN0hWblpPVTNhbzV5SXFDVXdQQk0xUWMzaVlYbTVlWWlNakdSRlpHcHpUbVFrdktWNFFqZ0FLSUE3ZU5mNEFsVFZnZHdUeHVFTy8zQUhjcFZQTUZkVU5VSzhvbFJQa1pmaHJONDN2Q1ZKa29UM1B2b1VaYVp5M0hYSExaZzBjVHdVUllFZ0NORHBkTkJvTk9pVUVJK1hucHVKVjE5L0IyZU9QZ016cnIwU1lVWWpGaTcrRnZzUEhJUWt1YUJXaXlncExVVlJjUW42bjlMWGI5MndSMkZSTVp4T0o4ckx6YmorMW45RGxtV2NObkk0ckRZN3JGWnJ2Wld4VjY5WkcvRDQxVmRjNmwydmZmaklVZS94c0RBalpqODNFeG1aV2JqMXp2OEc5Yk1ZZmNacGVPU0JlM0RheU9FNGJhVC9tdDNpNGhJODgvd3JzRnF0aUkrUFExeHNMTXJOWmtSRjFwN1dEYmd2WEFLQVBvaTF3a09IRFBMYkF1eEVhYlZhWERwdENnRDMzNnM5d04rUXcxNTlUS1h5dTREZ3kxWmRERTFSbElCdGFtN0RWVk42UmliK1dMdSt3ZjRPR1RTdzN2QzhjOWNlckYyL0VaczIvNE55c3hsYXJRYlRMNTZNeTZaZjdIY0JJelkyRmlPSEQwV1hUdTVsRG5HeHNianE4a3R3MmZTcFdMOXhFNVl0L3dtZnoxK0lCVjh2eFpneno4Q1V5ZWVqQjdkMUpLSjJoT0dacUlsOGk0ZTVaQm41QlFWSVNneStPQW9SQlhZeUxrSjVwbTA3bmM0V0Q4OXF0UnBQUEhJL2RGb3Q0dVBqQUFEdmZqQVBlL2J0eC85ZWVoYXBLY2tBQUlQQmdLY2VmOGp2dm9NSERjQ1BQNi9FdGgwN2NlcUlZZGkwWlNzQVlFRC80L3ZlT2h4T3pGKzRHRnUzN2ZEYnJxcHJXaXBHblQ0U1dxMEdOcHNOQS9yMXhYTlBQMTZyZng5OStuLzRlY1d2K09qZE54QVhHMVByZkVNWFdDSWpJekIxeW9VQTNGTjlNekt6Y01GNTUvaUZ2cXpzSEd6ZHRnTWpoZ2V1dkZ4WVdJU1p6ODVHU1drcEFNQm1zK0dKWjU1SFJIZzRubjdpWWU4VWNsOGxKZTYyTlN0Zk4wU1NwS0QzZkE5RTQxTWtEWENQM0QvNXpBdDF0aTh1THNGVk0yNnQ5ekZ6OC9JRHR1bldOUTF2em5teHdUN05ldklSOUExUXdPdXZkUnZ4enZzZkI3aUh2NzM3RDJEbHI3OGpLaklTMDZaY2lLbFRMa1JzVE8zWlZEcXRCdjFPNll2WU9QKy9FN1ZheE5pelJtUHNXYU94YzljZUxQNzJlNnhlc3hZNnJSWjMzSGJpRmQ2YmN5bzRFZEdKWUhnbWFpSkJFTkFsS1JFNTFSOVdTMHRLRVIwVkJhUFJHT0tlRVZGcnMyUFhIcFJYNzVWcnRkbXg4cmZmRVI0ZWhyL1diNnpWZHNUd29lalRxeWNBNExRUncvRGp6eXZ4K3g5cmNlcUlZVmo3MXdZQTdncmNIcUlvNFBzZmZvYWlLT2lhbG9xOC9BSWt4TWQ1OXo2MjJteFFGQVV4TVRFQmc3QW5sbmdxc0RkV1RIUTBicjcrR2dEQTQwODlCNzFlaDl0dnVjRXY4THozNGFjQWdEMTc5aU16eS8yZU9YSGNHSFJOUzBWVmxSV1B6SHdXcGFWbDZKcVdpc0tpWWhqMGV0eHczVlY0L2UzMzhlaVR6K0tabVkvVWV0NjgvQUlBUUhGcEtYNzhlU1hPbVhCMmd4WHlBZUNUeitZM3VEZDFmUzQ4N3h6Y2Z1dU4zdHRHZzhINysvSmxkemlRa1prRnZWNVg1eFI3bCt6Q2thUHAwR2cwNk42MWRtRzBwS1RhRncwQzBlb0M3NWxjYy91dHVseHg2VFQwN3RVVFF3WU5ERGlqd2VQUGRSdngzZktma0phYURQVG9IckRONEVFRE1IalFBT3piZnhDSko3Z3UzMjV6ajh3YkRNRlhJaWNpYWtrTXowUW5JQ1k2R21aVE9Td1ZGUUNBakl4TTlPblR1MVZPaFNXaTBQbnBsMVYrbzhJQVVGRlJXYXVLTlFCRVJrUjR3OWpnUVFNUkh4K0g5UnUzWU0yZjY3QjMvd0VrSnlYNlZhQVdSUkUzWEhjVlJnNGZpdFNVWk54MCszLzhIcyt6WGpRNlFGWHI1bVN4Vk9EUWtXUG8yYU5iclpIQ1hYdjJRcWZUWWQzR3pYQzVKRWlTQ3lPcnQ5Y3lHUFJRUVlVUnc0YmdvZnZ1eHUzL2NhK3ZIblBtS0JpTlJzeCs5UTE4czJ4NXJSSG12ZnZkYTdWMzd0cURuYnYyWVBTbzA0SUt6eDc5VCttTDJBQWo3WFVwTFMzelBxZXZuajI2MWRwcUMzQ1BTRC8rMUhNWTJMOGZaajcyWU1ESE5Kc3RtSEhMbmVpVUVCL3dNVTZXN1R0M0I5eHZ2S1p0TzNZQkFOYjgrUmYrM3JxOXdjYzk0N1NSR0Q1MGNKUDdaYlpZQUFEaGpaeGRRRVRVVWhpZWlVNVFhbW9xRGh3ODZLNXc3SEloTXpNTDNidDNhL2lPUk5SaHZQYnljM0RKTW43NGFRWG1mN1VZVjEwK0hkTnE3Qy84MXR3UHNYN2paZ3djME05N1RCQlV1UEM4Yy9ERmwxL2p6YmtmQUFDbVZVK1I5bFhmWHNYSDBqTUFBSEZ4c2Q1dHFRSzU1WTU3L0c2cjFXb3MvYXAyZ2JHNkxQbjJlemdjRGt3NnAvWmUwdSsrK2FyMyszbGZMTUIzeTM5Q2RIUVVBUGVVM1AvZWZUc0dEZWhYYThyK2lHRkQ4UFpyTHlHeFMyY3NXcm9NeVVtSjBPbTBrQ1FYdHUzWUJZTmVqNmlvU09RWEZIcnZFeE1UN1cxWG4wdW1YZVMzOTNaRHR2eXpEWHRmcWgyZTY1S1ptUVhBdlExVWEzZjBXQVpXckZvZGRQdDFHellIMWE1VFFrSzk0Ym0weklUdE8zZlZ1VFZWZXZYUE1OQzBmU0tpVUdCNEpqcEJnaWlnYTljMEhEMTZEQUJRV1ZtSjR1Sml4TWMzYmc5V0ltcS90Rm90OGdzS3NXanBkNGlLak1RbFV5L3lHeVhkc1hNMzFtL2NqREZuamtMWHRGUy8rMDQrZnhLKysrRm5sSmViMFNraEhoUEdqVzNVY3g5THp3VGdycEJjVkZRTUFEanYzQW4xRnRyYXNIRXpTc3RNUVQvSG1qL1hZZG55bjVEWXBUUEduam02M3JiNTFkT3RZMk9Pai9vT0dUU2d6dmFlcWI5WFhEck51eGZ4dWcyYlVGNXV4b1J4WTNEbzhGRy85cDUyT2JsNTJMVjdMd1lON0IvMDYyaE9tLzkycjAvdmQwcWZGbit1cDU5N0NTcFY3Vm9CcmlDM2c1czI1VUpNdnVEY2V0c3MvM0VGdmx5NEdHRmhSbFJXVnVHeTZWTndXUVBiUjJuVS90UEdpMHRLVVZ5OVZ2MjFOK2Q2LzhadXZmRzZnUGZmWEQwUzNqK0lTdUZFUkNjRHd6TlJNekFhalVoSVNFQlJVUkVBOTRmRDhQQUk2UFhCVHlFa292Yk5WRjZPNUtRdU9KYWVpWC9mK3pBdW5udytKcDB6SGdVRmhYajV0YmNRRlJXSkc2KzdxdGI5OGdzS1lLdGUrMm0zTzFCVVhOeW90YVE3ZCsrRklBam8zYk1IMXEzZkJNQWRNT1BqWXV1OFQyWm1Wc0R3WEhOL2NJZkRnYThXZllObHkzK0UwV2pBazQ4KzRMZG10cUN3Q0grc1hRZWRUZ2RCRUZCUVVJZ3QvMnhGY2xKaXZkdFExVWVTWFBoeTRSSUlnZ3JUTDU2TVYxNTdPMkM3OUl3c3ZQTGFXN2o1aG1zeDlhSUxtdlJjVFpXZWtZbHRPM1pCcTlWaXhQQ2hEZC9oQktXbHBNQVlWbmU5allhbXA2dlZZcjFybmZQeUM3RHMreCtoMFdqdzh2TlA0NW5uWDhhU2I1Y2pPU2tKRThhTnFmZXhKVW5DRys5OGdQMEhEcUtvdU1SNzNGUnVScC9ldlRCNFlIOE1IVElJbS8vWjVuZS92OVp2UkY1K0FWUXFGUll1K2diWFhIa1p3dXA1alVSRUp3UERNMUV6NmRTNUV5b3NGdTkySXhrWkdlamR1eGUzcnlJaUFNQXBmWHJqOVZkZXdNYk4vK0RySmQ5ZzN1ZGY0dXZGMzBJUUJOanREano5K01QZWF0d2V4Y1VsZVA2bC84RnV0eU1pSWh6bFpqT2VldTRsdlBMQzA0Z0pZbS81M0x4OEhEeDBHSDM3OUdyVWV1QkFjbkx6OE1ZNzdxbmo2elpzeG9Ybm53dXoyWUx2Zi93RmNiR3hlUGlCZTJwTnZ6WG85Zmh5NFJLL1k0bGRPdU9ldS83VjVINHMrSG9KY25Mek1HWHkrVWhMclh1djY2cXFLZ0JBMkVrdTRpaEpMc3g5L3hNb2lvTHp6aGtmc0pCWGN4RkZFV3ExR3JmZVBBUDkrcmJNQ0hkK1FTRm12ZkFLS3F1cWNPdU4xeUUxSlJtUFAzdy9Ibi82T2J6OTNrZkl5eS9BbFpkTnJ6TjhxOVZxSEV2UFFGRnhDVkpUa2pGMDhFQU1HVHdRQS91ZkFvUEI0RzEzOC9YWG9xS3lFZ254Y1RpV25vbDNQNXdIQUVoSWlNY1BQNi9FbitzMllNWTFWMkRNNkRQdy9ETlB0UGdhZmlLaVFCaWVpWnFKQ2tCYXQ2NDRkUENRZHd1Y3JPeHNkRTJyWFVHVmlEb21sVXFGVWFlUHhNRCtwK0NaNTEvRzRlcmxIbXExR3IrdCtST1JrUkhlVVdYUDlrMUZ4U1VZZGZwSS9PZk9mK0hKV1MvaTZMRjBQUFhzUzNqc29Yc2JYQXY2NitvL0FBRG5qRC83aFBxOWZjY3V2UExhMjZpc3FzTEU4V094ZHQxR1BQVDRNN2pteWt2eDRMMTNZZENBL2dGSGtpTWpJL0RPNnk5RGxtV29WQ3FFaDRjakpqcXF5VnNQcmZ6MWR5eGR0aHk5ZS9YQURkZGVXVy9iTXBPN3VubGppb0tkS0VWUjhQWjdIK0xnNFNPSWlvcjBUak52S2I1VDJadWJ5K1hDcXRWcjhQbjhoYWlxc3VLaUN5Wmh5dVR6QWJpTHBEMDc4ekU4TjNzT0ZpMWRoczEvYjhVdE4xeUxRUVA3Qi96ZC92ZnUyeEVYRzRPNDJMcG5PM2lLNEczYThnL2VldmREVkZaV1llcVVDM0g5TlZmaW0rOSt3S0tseXpEMy9VK3dZdVZxM0gzbmJkNHQzb2lJVGlhR1o2Sm1wRkdya1pLU2dzeE05eHBEaTltQ3N0SXl4SnpFRDI5RTFIcGxabVZqMVc5cnNHcjFIN0JhcmVoL1NsK01IVE1hM3l4YmpoV3JWdVBYMVgvZ3ZiZm1vTFNzRExOZmVRUGxaak9HRGhtRUIrKzlHMnExR2s4Ly9oQWVldUlaWkdabDQ5Nkhuc0N0TjEySFNSUEh3K2wwUXFQUndHUXFoOWxzUVhSVUZQTHlDL0Q5ajc5QXI5ZGh6SmxuK1BYajlydnZyN2VmTHBmTHUydEFjVWtwWnIzNEttUlp4bzB6cnNiMGl5ZmpyTkZuNExVMzM4VW5uODJIS0lybzNqVU5jWEd4ME90MUVFWFJQU0phL1Y5RlVlQjBTbkE0SFhBNkpUaWRUdmVYSkVFVVJUejEyRVAxVGhuMjlPZnJKY3Z3OVpKdjBhTmJWeno5K01QZWJaaU1SdmZvWlZtWnlXODBmdCtCZ3dCUTV4VDNGMTUrRFkzSjhJcFMvM21yellZMzNuNGZHemYvRFZFVThjQTkvMFprWkVUd1Q5QUNIQTZIOS9maGNmRFFFUUNvYzFsUlhuNEIvbHEvRVN0Ly9SMkZSY1hRYURUNDE4M1hZL0lGay96YTllM1RDMi9NZVJGdnZmc2hkdXpjalpuUHprYVh6cDF3em9Tek1Yem9FS1NsSm50L1I0RzI4cW9wS3pzSFh5NWNnZzJidGdBQUxycGdFbTZhY1RWVUtoV3V1SFFxemhwOU90NTUvMlBzMmJzZkR6dzZFNWRPdTZoNnhKc2ZaWW5vNU9FN0RsRXppNHlNUUV4TU5NcXExd3ZtNXVVaExEd01XbTM5bFYrSnFIMXlPSno0NHN1RjJMWmpGN0p6Y2dFQXlVbUp1UEsybXpEMnJGRlFxVlE0ZDhMWitQR1hWYWlvcU1DNkRadndmd3NXUVpabG5EbnFkUHozcm45NUEwSjBkQlJtejNvU3MrZThpY05Iam1MdSs1K2dUNitlZVAzdDkxRlFVQWluNUlRa3VkQ3JaM2Q4OGVYWGNEcWR1SFRhZEwvcHNRQXdidXlaOVU0bjNyajViKy9JYlh4Y0xJWU9Ib2hlUGJ0N3Ezb1BIem9ZYzk5OEJUK3YrQlViTi8rTnJKeGM3eWg2WTB5YU9MN0I0THhuNzM1OC9ObDhIRDJXanJGbmpjWmR0OS9pRi96NjllMkRBd2NQNDhWWFhzZWdnZjBoQ0FKeWN2Tzgrd3pYRlo1UDZkUGJXL0U3R0NaVHVUZVExMlMxV25IZncwOGlMNzhBYXJVYTk5L3pid3daUEREb3gyNHBLMzliZzQvbWZRR2owUUNkVmdkWmxsRnVOZ01BVHVuVHk5dnV1eDkreG9HRGgzSGcwR0VVVjY5TEZrVVI0OGFlaVd1dnVoeWRFZ0lYd0l5UGk4V3pNeC9GNXIrM1l0SFNaVGgwK0NqbWY3VVk4NzlhREVFUTBMTkhOenozMUdPMS92NThiZGowTjFiKzlqdTJiZC9wM284OE9ocTMzVHpEYnk5endGMXgrNFZubnNEU1pUOWd3ZGRMc0dqcGQ5aXpkejllZkhibWlmNllpSWlDeHZCTTFBS1NrcEpRV1ZrRmg4TUJSVkdRa1pHSlhyMTZObm1xSWhHMVhWcXRCdWtabVNndUtjRlpvOC9BT1JQT3h0REJBLzNlRDlScXRiZW8xVysvL3dtVlNsVm5vYXY0K0RpODlOeE1mRGp2QytoME9uVHJtb2JldlhyQVZGNk9NTkdJM3IxNjRycXJMa2RlUVFGeTgvSnhlWUNLeUZkZmNXbTlCY095YzNLOTRSa0E3cm5yWDdYV1dFZEZSdUtxeXkvQlZaZGZBZ0N3MmV6ZUVXV3Arc3RUN1ZrUUJBaUNBTEg2djU0dll3UHJrVGRzK2hzdnpYa0RxU25KbVBub2d4ZzVvbmJ4clNzdm00NXlzeGwvLzdNZHE5ZXNCZUN1YnQ3dmxENjQvWlliNjN6c1M2ZFBhZlJXVmMrLzlMK0E1d3dHQXlhTUc0dGZWNi9CQS8rOUMzMTlnbWtvOWUzZEMxM1RVdUZ3T0NCSkVoUkZRSjllUFhIQmVlZWdWODhlM25aMnV3UHJObXlDS0lvWU9LQWZUaHM1SEdlZk5Ucm9pd3VualJ5TzAwWU94OUZqNmZoci9TYjhzMjBITWpLek1HYjBHZlVHWndBNGN2UVl0bTdiZ1pqb2FGeDQvcm1ZZXRINWRhN1BWNmxVdUd6NkZBd2UxQi8vZTJOdXJlM2VpSWhhbXNwbXR6VXdFWW1JbXNKbXQrUEk0U05RcXVmNlJVUkdjUDB6VVNzaHk3SzNOb0hENFVDbmhKYmRpN2U4M0F5ajBlQ2R4dHFRd3FMaU9rZjdmTW15QWtHbys2S2MzVzQvNFVKaG9aYWRrNHZrcE1SbXUvZ29TUktja2dTZFZ0dXNCUjBWUllIRDRXaVRQMitIdzRtajZlbm8yYjFiMEgrakRhbXNxb0pCcjIvd1p5ekxNclp1MjRsaFF3ZjVUUzl2aUNSSkoyM0tkbUZSSWJSYUxUUWFqZmZDRHhGMVRBelBSQzJvcEtRVWVYbDUzdHNKQ1FubzNMbGxQNlFUVWNOT2RuZ21vcmFMNFptSVBQaXZuNmdGeGNYRklzcG5PNDJpb2lLWVRMWDNUaVVpSWlJaW90YU40Wm1vaGFXa3BQaXQ2OHZPenZIdVAwcEVSRVJFUkcwRHd6TlJDMU9wVk9qYXJhdmZPcmowOUF6WTdmWVE5b3FJaUlpSWlCcUQ0Wm5vSkJBRkFkMjdkL01XUTVGbEdjZU9wWHNyMFJJUkVSRVJVZXZHOEV4MGtxalZhblR2M3MxYmFFU1NKQnhMVDRlc3NHWWZFUkVSRVZGcngvQk1kQkxwOVhxa2RUMitYWlhOYWtOV1psWUllMFRVTWRYYzlraVc1UkQxaEloYXM1cnZEYzIxWlJvUnRVME16MFFuV1hoWUdGSlNrcjIzTFJZTDh2UHlROWdqb281THBWSkJwVkxCNFhTRXVpdEUxQW81bkE3dit3UVJFY016VVFoRVIwY2pQajdlZTd1NHBBU2xwYVVoN0JGUng2VlNxZUIwT2tQZERTSnFoWnhPSjRNekVYa3hQQk9GU0pjdW5SRVpHZUc5blp1YkI0dkZFc0llRVhVc250RWtsVW9GbTgwR2hmVUhpTWlIb2lpdzJXeCs3eFZFMUxFeFBCT0ZVR3BxS2d3R2cvZDJabVlXTEJVVklld1JVY2VoVXFrZ0NBSUVRWUFzeTd4NFJVUit6R1l6WkZuMnZrOHdQQk1Sd3pOUkNLbFVLblR2MXMyN0I3U2lLTWhJejBBRkF6UlJpL0o4Q1BZRWFGRVVVVmxWeWVuYlJBUUFjRGdjcUt5cWhDaUtmc0daQVpxb1kyTjRKZ294UVJUUW8wZDNiNEFHZ0l5TVRGUlVWb2F3VjBUdG4yY2FwaWM4QzRJQVU3a3AxTjBpb2xiQVpESkJGRVcvOE16Z1RFUXFtOTNHUlY1RXJZREw1Y0tSSTBmaGNMaXIvcXBVS25UdjNnMUdvekhFUFNOcW54UkZnYUlva0dVWmtpUkJraVE0blU2NFhDNkVoWVVoT2lvNjFGMGtvcE9zdkx3Y0ZaVVZFRVVSR28wR2FyVWFhcldhQVpxSUFEQThFN1Vxa2lUaDZORmozZ0F0cUZUb3hnQk4xR0k4QWRybGNzSGxjbmxEdENSSkVBUUJPcDBPV3EwV2VwMGVhclU2MU4wbG9tWW1TUkpzZGh1Y0RpZHNkaHRrV2ZZR1pyVmE3UjE5Wm5BbUlvRGhtYWpWa1NRSlI0NGM5YTY5RkZRcWRPL1IzYSt3R0JFMUg4L29zeXpMM2hEdCt5WExzamRrc3lJM1VmdmhXMFhiczN5ajVoZUxoUkdSTDRabm9sYklLVWs0Nmh1Z0JRRmR1NlloTEN3c3hEMGphcDg4QWRvekN1MEowcDVRWFRNNE0wUVR0VjIrUWRnM1BQdldQL0NNTmpNNEU1RXZobWVpVnNvcFNUaHkrQWdrU1FJQXFBQ2twYVVod21kdmFDSnFQcjZqeTc2aDJmTmZUeHNpYWg5cVZ0MzNEZEhjMjVtSUFtRjRKbXJGbkpLRVl6NXJvQUVnT1RrSk1URXhJZXdWVWZ2bEc1SnJmdFZzUTBSdFY2RFI1NXFCbWNHWmlHcGllQ1pxNVZ5eWpLTkhqOEp1czN1UGRlN1VDUW1kRWtMWUs2TDJMVkJZWm1nbWFuOENCV1dHWmlLcUM4TXpVUnNneXpJeTBqTlFXVlhsUFJZVEU0UGs1S1FROW9xbzQyQndKbXEvR0phSktGZ016MFJ0aEtJb3lNektnc1ZzOFI2TGlJeEFXbW9xLzQrZmlJaUlpS2lGTVR3VHRURTVPYmtvS3l2ejNqWVlET2plclJzRVVRaGhyNGlJaUlpSTJqZUdaNkkycUtDd0VFV0ZSZDdiR28wRzNicDFoVTZuQzJHdmlJaUlpSWphTDRabm9qYXFwTFFVZWJsNTN0dUNJQ0ExTFJVUjRlRWg3QlVSRVJFUlVmdkU4RXpVaHBrdEZtUm5aa0gyS1dhVTJLVUw0dUxqUXRncklpSWlJcUwyaCtHWnFJMnoyZTNJU00rQTArbjBIb3VLamtKS2NqSUxpUkVSRVJFUk5ST0daNkoyUUhiSlNNL0lRSlhQVmxaNmd4N2R1M2VIS0xDUUdCRVJFUkhSaVdKNEptcEhjblB6VUZwYTZyMnRWcXZSdFd0WEdBejZFUGFLaUlpSWlLanRZM2dtYW1kTUpoT3lzM1A4amlVbUppSXVMalpFUFNJaUlpSWlhdnNZbm9uYUlhdlZpbVBIMGlITHN2ZFlSRVFFVWxOVElIQWFOeEVSRVJGUm96RThFN1ZUa2lRaFBTTUROcXZOZTB5ajBhQnIxelRvOVp6R1RVUkVSRVRVR0F6UFJPMllBaUF2THcrbEpjZlhRYXRVS2lRbEp5RW1PanAwSFNNaUlpSWlhbU1Zbm9rNkFMUEZndXlzYkw5cDNHRkdJMUxUVXFGV3EwUFlNeUlpSWlLaXRvSGhtYWlEY0RxZHlFalBnTTF1OXg0VEJBRkpTWW1JNWlnMEVSRVJFVkc5R0o2Sk9oQkZVWkNibTRleXNqSy80MkZoWVVoTFM0VW9paUhxR1JFUkVSRlI2OGJ3VE5RQmxadktrWnVYQjVmTDVUMG1pQUtTRTVNUUZSMFZ3cDRSRVJFUkViVk9ETTlFSFpUc2twR1RtNFB5Y3JQZjhZaUlDS1NrSkhNVW1vaUlpSWpJQjhNelVRZG50bGlRazUxVGF4UTZKU1VGa1JFUklld1pFUkVSRVZIcndmQk1STldqMExrb0x5LzNPeDRWRllua3BHUUlvaENpbmhFUkVSRVJabTFzdXdBQUlBQkpSRUZVdFE0TXowVGtaYW1vUUhaV3R0OG90Q2lLNk5LbE0ySmlZa0xZTXlJaUlpS2kwR0o0SmlJL3NrdEdibDRlVENhVDMzRzlYbytrNUNRWURZWVE5WXlJaUlpSUtIUVlub2tvb0lyS1NtUm5aVU9TSkwvamtWR1JTRXBNaEZxdERsSFBpSWlJaUloT1BvWm5JcXFUTE12SXk4dXZ0Uyswb0ZJaElTRUI4UW54VUtsVUllb2RFUkVSRWRISncvQk1SQTJ5V3EzSXljMkZ6V3J6TzY3UmFKQ1ltSWpJU0ZibEppSWlJcUwyamVHWmlJSldYbDZPdkx6OFdsTzVEUVlEVWxLU29kUHBRdFF6SWlJaUlxS1d4ZkJNUkkyaUtBcUtpNHBSVkZ3TVdaYjl6c1hHeEtCTGx5N2Myb3FJaUlpSTJoMkdaeUpxRWttU2tKOWZVS3NxdHlBSzZOeTVNK0ppWTBQVU15SWlJaUtpNXNmd1RFUW54R2F6SVNjbkYxYXIxZSs0VnF0RnAwNEppSTZPRGxIUGlJaUlpSWlhRDhNekVUVUxpOW1Ddkx3OE9KeE92K01hamNZYm9sbVptNGlJaUlqYUtvWm5JbW8yaXFLZ3RLUVVoWVdGY05WWUQ2MVdxOUdwVXdKaVltSVlvb21JaUlpb3pXRjRKcUptSjd0a0ZKVVVvN1NrRkM2WHkrK2NXaFNSMEtrVFltSmpJREJFVXh1aEtQeS9TaUpxblhoQm11amtZWGdtb2hZanl6SktTMHBSVkZSVWF5UmFGRVVrSkNRZ05qWUdnc0RxM05TNitJWmx6L2NNMEVUVTJuaUNzMitBWnBnbWFqa016MFRVNG1SRlFWbEpLUXFMaW1xTlJBdWlnSVI0ZDRnV1JURkVQU1J5OHczS05iOXF0aUVpQ3BXYVlibm1WODAyUk5ROEdKNko2S1JSRkFXbFpXVW9LaXlDSkVsKzV3UkJRSFIwTk9MaTQ2RFRha1BVUStySWZJT3lMTXRRUVFWUkxVSlFDVkNyMVp3aFFVU3RqaXpMa0NRSnNpTERKYm1nUUlGS3BZSWdDSDVCbW9pYUI4TXpFWjEwaXFMQVpES2hzTEFJemhyVnVRRWdMQ3dNOFhGeGlJaU1DRUh2cUNQeUJHYlBsMWFyaFY2bkQzVzNpSWdheFdhendlRjBRQkFFN3hjRE5GSHpZWGdtb3BEeWhHaUh3MUhybkVhdFJseGNIR0k0cFp0YWtHOXdCZ0NEM3NDL055SnFzeVNYQkp2TkJnQU0wRVROak9HWmlGb0ZpOFdDMHBKU1dDb3FhcDFUcVZTSWlveEVmSHc4OUFhT0JsTHo4VXpUZHJsY2tHVVo0V0hobko1TlJHMmVMTXV3VkZnZ2lpSkVVZVFVYnFKbXd2Qk1SSzJLMCtsRWNVa0p5a3JMdkNPQnZ2UUdQZUxqNHhFVkdja1BBblJDZk5jM1M1SUVuVllIdlo0WFo0aW9mYkRhckhBNEhONmFEYnd3U0hUaUdKNkpxRlZTRkFYbFpqTktpa3RndFZwcm5SZEZFVEd4TVlpTGk0TkdyUTVCRDZtdDh3Um5Ud1g0aUhDdXNTZWk5c1ZTWVFIZy92OU1UdDhtT25FTXowVFU2dGx0ZGhRWEY4TlVYaDV3bTZDSThIQkV4MFFqSWpJU0FqOFlVSkE4NjV3bFNZSmVyNGRPcXd0MWw0aUltcFhkYm9mTmJ1UG9NMUV6WVhnbW9qYkRKY3N3bFpXaHBLUTBZSUV4UVJBUUVSR082T2hvaEllSDh3bzcxY2wzcmJQVDZVUkVlQVRVbk1GQVJPMk0wK2xFUldVRk5Cb04xejRUTlFPR1p5SnFreW9ySzFGY1VnS0wyUkx3dkNBSWlJcUtRa3hNTkl4RzQwbnVIYlYydm11ZG5VNG5ZbU5pK1lHU2lOb2RSVkZRV2xZS2pVYmpIWDNtZXgxUjAvRXlPeEcxU1dGaFlRZ0xDNFBMNVlLcHZCeW1NcFBmMm1oWmxsRldWb2F5c2pLbzFXcEVSVWNoTmpvR09qMm41dEp4bmhGb2ZwZ2tvdlpJcFZKNTMrZUk2TVJ4NUptSTJnMm4wd21UcVJ3bWt3bDJ1ejFnRzUxT2graW9LRVRIUkVPajBaemtIbEpyNFpteUxVa1NIQTRIRXVJVFF0MGxJcUlXVVZSY0JLMVdDN1ZhN1oyNlRVUk53L0JNUk8yU3pXWkRtY21FY2xNNUpFa0syRVp2MENNbU9oclIwZEVRUmZFazk1QkN5WGU5czhQaFFLZUVUcUh1RWhGUml5Z3NLb1JXcS9WYjkweEVUY1B3VEVUdFhsVlZGVXhsSnBqS3l3UHVIUTBBQnIwZWtaR1JpSWlJZ043QXZYN2JPMCtsYllabkltcnZmTU16SzI0VG5SaUdaeUxxTUJSRlFVVkZCVXdtRXl5V2lqcUR0Q2lLQ0E4UGQ0ZnA4SEFJSWo5b3REY016MFRVVVRBOEV6VWZGZ3dqb2c1RHBWSWhJaUlDRVJFUmtCVUZsUlVWTUpzdHNGZ3NmbE83WFM0WHlzdkxVVjVlRGdBd0dBeUlyTDRmUjZXSmlJaUlPaWFHWnlMcWtBU2ZJQTI0MTBoYkxCVXdtODErVmJzQndHcTF3bXExb3FDd0VLSW9JcUo2VkRxY285SkVSRVJFSFFiRE14RVJBTDFlRDcxZWo0U0VlTGhjTGxnc0Zwak5abFJVVlBwTjcvWnVqVlU5S3EzVDZ4QnVkRytiRlJZZXhzSmpSRVJFUk8wVXd6TVJVUTJpS0NLNnVncTNvaWlvcXFwQ3VkbU1Da3NGSEE2SFgxdTd6UTY3elk2UzBsSUFnRmFyaGRGb1JIaDRHSXhHSTdSYWJTaGVBaEVSRVJFMU00Wm5JcUo2cUZRcTk2aHlXQmlRQ0RnY0R2ZjA3dkp5VkZWVm9XYkZSWWZEQVlmREFaUEpCTUFkeE1QQ2pOV1BFUTY5WG5meVh3UVJFUkVSblRDR1p5S2lSdEJxdFlpTGkwVmNYQ3hrV1VhVjFZckt5a3BVVlZiQldsVUZXZkdQMHk2WEMyYXpCV2F6QlFBZ0NJSjdaRG9zRE1Zd0l3d0dBL2ZjSkNJaUltb0RHSjZKaUpwSUVBU0VoNFVoUEN3TUFLQUFzRmx0cUtxc1JHWDFsNnZHZGxpeUxLT2lvZ0lWRlJVQUFCVUFuVjRQdlU0SG85RUluVUVQZzA3UFFtUkVJVlpRV0lUT25SSkMzWTFHc1ZSVW9LQ2dFSEZ4c1lpSmpqNmh4MUlVaFJmMmlJaHFFSitjK2VRem9lNEVFVkY3b0FLZzBhaGhOQm9SRlIyRmhJUUVSRVZGd1dEUVF4QUU3OTdDTlVtU0JKdmREa3RGQlV4bEpoUVZGNk9zdEF5VmxWV3dPK3hRWERJRVFXQXhzbWFrS0FvVVJZRXN5M0M1WE81cCtlM1VuMyt0UjBWbEZUb2x4SWU2S3lmc28zbGY0UFczM3NPcTFXc3djZnhZYU5UQmp3RVVGQmFocEtRVTBWRlJEYlpkdFBRN3pINzFkU1IyNllKdVhWTWIxVWRaZHY5ZGVmN0dHdnQxSW52d2J0aTRCYk5lZkJVUkVSSG8zNjl2a3g4SEFGNTg5WFZzMzdFTHAvVHREYjN1NUN3M1dmUG5PcXhZdFJvR3ZmNkUvMTVOcG5KOHZXUVpuRTRua3BNUzYyejMva2VmWXNldVBSZ3lhRUJRUC9zNWI3eUR2N2R1eCttbmpqaWgvcDFNbFZXVkVFVVJvaWhDcFZMeG9nalJDZURJTXhGUkM5THBkTkRwZElpSmlRRUFTQzRYS2l2Y285SlZWVld3Mld3QjcrZVVKRGd0N2oyb1BVUkJnRTZ2aDBHdmg4Rm9nRjV2Z0U2bjVRZWhOdUxOZHo2QTJlZjMyUnpPbVRBT28wNGZXZWY1cmR0MjRIOXZ2Z3UxV3NSakQ5NkhrU09HTnVsNWJEWTdsRm9yL0kvVHFOVjQvZTMzY2ZqSTBhQWY4NEgvL2h0OWV2Y0t1djJ2cS8vQUR6K3ZCT0FlWVYyNWFqV21Ucmt3cVBzNkhFN01uUFVpeXMxbTNQZWZPM0hHYVhYL3pBQmc2T0FCK0dyUlVzejk0QlAwNk40VnFTbkpRZmR6d2RkTHNQaWI3NEp1WDlQcnI3NkFIdDI2TnZuK3pXSHR1bzNZdkdVckV1TGpvSzYrUURIcmhWZXdaOStCb0IvamhXZWVRTzllUFJyMXZEdDI3c2JxUDlZaUpUa0pBL3FmMHFqNzdqdHdFSnUzYk1VTjExMEZBQ2czbS9ITmR6L0E2WFRpMUJIREFBQy8vL0VYOXV6Ymo1dXZ2eFpHb3dGMnV4MHJmbDJOVGdrSnVPWEc2NEo2bmozN0RzQ2cxL3NkVzdSMEdTb3FxeHJWWHdDNDhySnBDRE1hRzMwL0lnb2RobWNpb3BOSUxZcUlpb3BFVkZRa0FQYzBicnZkWHIyWHRBMVdteFYybXgyS1VqdW91R1FaVlZWVnFLcXFBdHpGdmYybWZSdU1SdWoxT2hqMEJrNzdib1cyNzlxTjB0S3labjNNZ1FQNjFYdCsrTEFoZVBEZXUvSGFXKy9pbGRmZnhwelpzNUNXbXRMbzU3bnA5cnRSVldXdDgveFZsMDlIU1VrcDhnc0trUkFmVis4c0NiUEZncW9xSyt3T1o5RFB2MzdqWnN6OTRCUG85VHJjZmNkdCtIRGU1NWozeFFKRVJrWmkvTmxuTlhoL3JWYURtNjYvRnErOU5SZXpYMzBETjExL0RhYlZFN3o3OU82Rnk2WmZqSjlXckVKZWZrR2p3clBIczA4OWhqQ2pJZWoyR3padHdaSnZsOWQ1L3VQUDVzTWxTZlUrUms1ZVBnQmc4OS8vb0tTa3BNSG5QUDNVRVJnNlpKRGZzZnlDUXJ6MzRUd0lnZ29QM0h1WE45elpIUTY0WEM1TXYzaHl2WSs1LzhCQjdOcXpMK0FzbTEyNzk4SnNxY0RnUWYwUkVSN2VZUDlxeXNyT1FXWldEdEpTazJ2OVRsYXNXbzNmLy9nTHNiRXhtSExoZWJYdW01R1poWGMvbkFldFZvTXJMcGtLbzlHQUk4ZlNJY3RLbzRONlRUK3YvSzFKLzdZdm5udyt3ek5SRzhQd1RFUVVRb0lnd0dBd3dHRHcvNUJ0dDl0aHM5bFJaYTJDM2VZTzF5NlhxOWI5RlFBMm13MDJtODI3OXpUZ0hxWFc2TFRRYXJYUWFqVFE2WFRRVkgrdjBXZzRXaDFDSDd6em12ZmlTVk45dC94bmZMVm9hVkJ0eDV4NUJpb3FLL0grUjU5aXpodHo4ZHJMejNsSEU0TjExdWd6WUxmYkFRQjc5eDFBVVhFSlJvNFk2djNnMzYxckduYnMzQU1BZUhIV2sraFV6MXJoRHo3K0REK3QrRFhvNTE3NTIrOTQ3OE41RUVVMUhuM3dYZ3diTWdpSmlaM3g1Tk12NEsxM1AwQzUyVnh2RVBZWWRmcElQUHZVWTNqMnhWZng2UmNMWUxQWlVGVmx4UytyVmdkczc1N1c3OEtjTitiVytaaTMzUEQvN2QxM1dGUG4rd2J3TzVPcElPNjlFRVdsdGM2aWRlR3VkZTlSdDlWV2JkWGE2cmRxM2JPT09tcmRWdXVzcSs2Qm8xb0g0RjQ0Nm1Db2JObUU1Sndrdno5Q0lpR0JnS0xpei90elhWNkZuSkdUS0RUM2VkLzNlZnFnVlFzZnE5c2lJaUxoNEdCdmRaczFjZkVKV1c0L2N1d0VSQnZoMmVqK2c0ZTQvK0NoemYwS0ZpeG9GcDVWS2hYbS9QSXJrbE5TTUdSQVgzaFc5akRiWDZsVW9HK3ZibG1lYzlmZUE3aDE1NjdWYlp1MjdNQ0RoNDh3ZjlaVVZQYkkvcXdEbzNNWC9MQjk1MTcwN05ZSnZicDNNZHYyMWFEK3VCTjREeHMyYllWN2hmSndUSGZqUXFWU1lkN0NwUkJGQVJOL0hHUDY5M245eG0wQVFLMVBQczd4dFdSVXJtd1pMRmt3TzF2NzV2Um5nSWp5RG9abklxSTh5RGpkTzMzSUVyVmFwS3BVTDBPMUtoWHFESDJuamJRNkhiU3FWS1NxckU4TFY4amxVQ3FWVUNpVnNGT21oV3c3SlJRS1JZNkRGZVdNblowU0R2YjIyTHYvRUhidlBZQWUzVHBaSFNuTFNrNy9qdHEwYklaYnR3TngvcUkvOXV3N2lPNWRPdWJvK0JIREJwdSsvbVh4Y2tSRng2QmY3eDRvVytibGV1QjlCNDVZSENlS1d1aDBPaWdVOGh6ZnNCRUVBZXMzYnNIaFl5ZmdZRytQaWVQSHdxdDZWUUNBZTRYeW1EN2xmNWcyYXo0MmJOcUt4MCtDTUhMNEVKdDkxVDByZTJER2xKK3cvUGMxYU55d0FhN2Z2QTJ2REtQM3o1NkhRYUZRWkd2TmJVRTN0MHkzSGZVOUNaazArM1VLNGhLeURzOWJOcXpLY3VvOEFKdzc3NGZsSzllaVYvY3U2TkN1amMzblZNZ1ZwcTgxR2dFejVpNUVVSEFJbWpkdGpIWnRXMXZzTDRwYS9IditZcGJuREFvT3NmbThiNEtqb3dQR2ZQczE5aDA0Z3BJbGlpTTJyVjBnQUtTb1ZMQ3pzOE5YZy9xYjNTendDN2ljZHF4anBqY2JLcmxYd1BVYnQ1Q2NZcGlXcmRGb0FMM2U5RDVVckZEK1RiMGtJc3FEK0FtSmlPZzlJWmZKNE96c0RHZG5ad0FGQVJoR3h6UWFEZFFhRFFTMUJxbHF0ZUY3dFRyTFVTcEJGQ0dJSXBCaXVVNVBJcEZBTHBjYi9pamtVTWdWVUNvVWtDdmtwc2NWQ2dVTG1PVlFEYS9xU0VoTWhGSmhDSGkzQSs4aU1Ta0pwVXFXeVBHNWloY3JpdG8xYTZCWTBhTFpQbWJZNFA2NDZCK0FuWHYydzZkSkl4UXFtSG53eXkyTGwvMk9jeGY4c0hUaEhMT2diY3Zqb0dEOHVtd2xna05DVWFSSVlmejB3eGlVTDFmR2JCOFA5NHFZUFcwU1pzeFpnRFAvWHNDRC94NWgySkFCK0NURE5PU00zQ3VVeCtMNXN5Q1JTRkM4V0ZHMGFkbk10TzNaOHpDTW56Z05TY25KR0RMd1MzenNWYzNzMkp4VW9CNHk4TXNjVGNrOWQ4RWZmKzMrTzlQdDJla1JyMUFZd3JCY0xyZFlsNXVWNU9RVXpQNWxNZTRFM2tPZFdwL2dtMkdEck82bjBXaXlISWwvVjU0K2U0N0l5Q2dBUUt2bVRmSHcwV05FUmtjREFDS2pvaEVjSElyZVBicEFKcFhpNnJVYnFQR3hGNTZIaFNNNEpCUUFNSFhtdkV6UHZmV1AxVmkvYVN0Q256NHplOXo0UG53MXFCOEE0Ky9pN0MxRjBPbXl2Z2xDUkhrWHd6TVIwWHRNSXBHWVJxbVJ6M3liTVZocjFCcG9OR25CV3EyR1dxUEpNbGpyOVhvSWdnQkJFSURNbDdsQ0FrQW1sME9SRnFibGFWUENqU0ZiS1RkOHpaQnQ4TjNJWVdiZlAvanZFUUFnWHo1bjB3Zi83S3JxNllFRzNuVnpkRXhzWEJ4ME9zTy9pVzA3ZG1QVU4wTnpkUHpia0p5U2doMjcvc2FCUTBlaDArbFF1MllOakI0MVBOUDFzV1hMbE1iQ2VUTXdiK0ZTM0FtOGg2a3o1NkdCZDEzMDY5TVR4WW9XTWUzMzRrVXNna09mbW9LMXRRQWNGeGVQYWJQbUl6RXBDZjM3OXJRSXpudjJIY1M1QzM2WU5XMVN0b0xwL3liUHlNbEx0MGtVUmF6N1kzT1crK1JrelhOOTczcW1VZmNGdnk3SDdUdDM4YkZYTmZ3NDlsdklaRExzUDNRVUVva0VMWHlhbUlLN2c0TURmbC82UzViblBYVEU5N1VLcHIyS284ZFA0c0RoWTFhMytWKzZBdjlMVjh3ZTIvN25XaHc0Wk5pL1M4ZDJadFc0bndRRjQ4RGhZL2prWXk4MGJPQU5PenNsQnZYcmJScDVYcm4yRHlnVkNnenEzd2VBWWVSNTE5OEhFQndTaW01OUJyNkpsMGRFZVFqRE14SFIvMU5td1RvRHZWNFB0Vm9OUVNOQXJkRkFuV3FZQXE2eEVhek56Z0hEQjNwUkZLSEtwR3E0a1ZRcWZmbEhKb1ZNSW9WVUpvTlVLb0ZVS29OVUpvVmNLak4vVENxQlRDYURWR0k0UmlxVFFTcVJ2Rllybjd3aVBDSVNDUW1HeXR2Zmo1K2M0K005SzN0ZzdzeWZjM1RNcFN2WFRGK2ZPbk1XWFR1M1IvRmkyUis1ZnBNMEdnSEhUcHpDamwxN2taaVlCSHQ3T3d6czF4dXRXelN6ZWF4TC92eVlPZVVuN05sM0VGdDM3TWI1aXdHNDZIOEpuOWF0ZzQ3dFBrY2w5NHFZTlg4eEhqNTZqUFp0VzZOLzM1NFcwOTZqb21QdzgvUTVpSWlNUXYrK1BkRzV3eGNXenhNUkVZVkhqNFB3NjdLVm1ERHV1MHhIb0V1WEtvbTZkV3JpbTY4R3dUNEhvNyszYmdYQzkvUS9tWTVXQzZLWTdYV3kyVm56WEx4NE1WTjRidTdUQkhaMlNuei8zUWdvRkFxRWhVZGc0K2J0c0xlM3cyZjE2NW5DczBRQ20vMmpjL0thYzB1YlZzMU5GYlVCSVBUWmMyell0QldpS01LN1htMjBiTzREV2JyZkcrcFVOVTZkK1JjQTBNQzdIaXBXS0dmYWR2ekVhUUJBalkrOTBLeHBJd0NHd250RzZ6ZHRoWU85UFJvMjhEYTdCaGVYL0dqWnJLbkZ0V20xV21oMU9pZ1ZMNmZJWDd0K0V3OGZQM21kbDB4RTd3akRNeEhSQjBnaWtjRGUzaDcyOXZZWkI2d0JHRDZvYXdVUmdpaEExR3JUdmhZaGlnSkVVV3NLemRhS21GbVRXWS9yMXlHVlNnRUpJSUVFVW9rRUVxbjBaUTlUQ1NERnk4ZWthWTlKcEZKSUlERlVNOWZySWVxMEVBUUJSUW9Yc2YyRXVjZ1liRXFXS0E3UEtoNDI5clpVb25peEhCOXp3ZThTQUVNQnNYL1ArMkhYbnYxdmJmUTVxNm5Pc1hGeEdQUERKTk1hMWRxMWFpQ2ZzelBXYjl5SzlSdTM1dWg1R25qWFEwSmlJcTdmdUlVTGZnRzRkdU1XVmkxYmlBRjllMkxlb3FYWWYrZ29BdTg5d0lSeDM2RndJY1BTaDNzUC9zTXZpNVloTmk0ZVkwWjlqU2FOR2xpY1Z4UzE2TjJ6Qys3Y3ZRZS9nTXZZdVdlZmFkMzRpeGV4R1A3dE9JdGpobzM4UGtmWGJqUnE3QVRUMTFVcVY4TDB5WWJ2SGV6dHNYUExoaXlQUFh2K0FwYXRXSU0rUGJ1aVk3dXNxMkxMNVM5bmhEVHdyZ3Z2ZW5VZ2xScitubGF2MndoUkZERjA0RkN6c0p5U29rTDN2b010enBXZVZwdTltMis1cVdTSjRxYlI0MHRYcm1IenRwMVFLaFVRUlJFUkVWRll2VzRqeG8wZUFmZUtodFpadjYxYVoxaTdETU9OclBUaE9TcmFNR0tmMHo3VEJWeGRyUlpUTXhZSFc3ZHlxV21waEUrVGhvaDVFUXVYL05aKyt4SlJYc2J3VEVSRUZoUnAwN0h0WVhzVVNkUnFJUW9DdEZwanFOWkNJMmlnRlVURE5xMEluVlpuR0lISlp0ak9qdlJoUEtkbk5ZWjVVUlFoQ3Rsdm1aUmJIdnhuQ00rdFd2aWd3eGUyQ3p1OXJzZEJ3WGo4SkFnRjNkd3dZdmdRWEw5eEc2ZlBua09QYnAyeUZSTFM5L2dWMHQ2dmNmLzdHUktKWVRSdjRkenBWbzh6QmlsRnVsRzNqQXE0dXVLVEdsNjQvK0FoQnZicmpUcTFQc0V4MzFPSWpJcTIyTmZZRHF0WTBTSW9hR1hOOWtmVnE2SkZzeWE0ZHVNVy90cjFOM3lhTklTTFMzNTR1VlRGZ2puVE1YMzJMM2o0NkRGbXoxK014Zk5uNHNTcE0xaStjaTMwZWoyY0hCMngrKzhEMkw1ekR3VEJNQ05ERUFSb05CcUxOYXJiL3RvTnp5cVY0VlhORTg3T3poajc3ZGMyMzhOWGtTK2ZlYmhTS2pOL0h3RkFMak44ckpOS1pUYjN6Y2dZbkkrZk9JMnIxMitpZHEwYUZqY1M1SEk1MnJadWtlVjU3di8zRUhjQzcyVzV6NFpOVytIa1pEbkMvaVRJVUd6c3lQR1R1SHI5cHNYMlo4L0RNajJuSUFqNGEvZmYyTGxuUHlxVUw0ditmWHZoNStsellHZHZoNmlZR0l5Zk5BMURCbnlKcXA2VjRYdnlIOWpaMlVHdFZ1UFo4K2RtNXpHdWJTNzJCbWRsbENoZTdKVnVnQkhSdThmd1RFUkVyMFV1azBHZWczWE5lcjNlVUExY0ZLSFRHVUsxVHF1RHFFdjdyeWlZZmEvVkdpbzJhMFVSV3AzT2FnL3M5ODM5dFBCY3hhUFNXM20rNDJudG1CcDk1ZzBIZTN1MGJkTUMyM2Z1eFo2L0QyRDRVTnZyTkV1WEtna3g3Y1pIY0VnbzR1TVRVSzVzV2ROMFhydE1xbHlyVWczdHJhd3RIVWh2K0pBQmtNdGZybzl2MWNMSGFndW8vWWVPWXQwZm05RzJUVXUwdDFJTjJ1aVRqNzBzQ29jVksxb0U4MmROeGVMbHY2TmY3eDZtMTJYODl5U0lBdUxqRTJCdmJ3ZG5aMmNVZHJDSGc0T0RvWWU2ZzJHV2hvTzlIUklTazNEOHhHa3MrSFU1bHZ3eUc2NnVMdmkwYm0zVDh6d0pDa0dDamNyWldTbGJwalJjWFYzTUhqdCs0alNlQkFYYlBEYW5mWjRCb0ZmM0xzaWZOZ0lhRmg2QmRSc042NnA3ZE8xa3RsL1hqdTJRbUpTTXhnM3JaM20rNEpCUVBIejBCTVdLWlQ2YjQrNzlCMW1lSS9UcE00c0NYVm01ZFRzUUsxYXZ4L093Y05TdFhSUGZmemNDRVpHUkFBd0Y0c1orK3cxbXpWdUVsV3YvUUp1V3pWQ3hmRGwwNnRBV0MzNzlEWGZ2LzJkMnJvZVBIa09wVktCTXFhejdvU2NtSnNFdjRMS2h6N2hlajVnWEw3QnE3UjhXK3hsdk9tM1p2aFAyVm40Tyt2ZnRsYTFpY0VTVU56QThFeEhSV3lXUlNISWN1RFBTNmZYUXA0MDg2L1Y2MC9lRzZkaUFIdWFQR1dacDY2SFhHNzQzaklMcjBncXFxWFBycFdWYlNLZ2hHR3o5YS9jcnZ3K2RPclJGOWFxZU52ZUxqWXZEaWRObklaRkkwRHF0c3ZRWG43ZkMzdjJINFh2cUgzUnMzOWFzdUpZMXh1SklnS0ZWMWJrTGZoZzVmTEROQ3RvcEtZYUtjN2I2SGRzSzE3bkYyZGtKa3llOG5HSmQyY01kRTM4Y0MwOVBqMHlMa21XazErdng4T0ZqcUZKVGtXcmwzODdtYlgvaDh0WHJWbCtUY2FtRFVxbTBtTXF1MCtrZ0NBTEdqUjVoc1o3MjB0VnJDTGgwTlZ2WEIyUy96ek1BdFAraURmTG56d2RWYWlwbXpWdUUxTFFiSHNaMTRhSW9taFVBeTI1LzhjTkhmZUhzN0d6V2htM3E1UEhRaXBuUEUxbTlmaVArUGUrSGZuMTZvSVZQRTR2dCt3OGR4ZjVEUjgzV3JJdWlpTi9YYkVCc1hEeEdEQitNbHMyYVFxL1hReXFWR3ZyYnA3VWRtenRqTW41WnZCd042bitLTC92MGdKT2pJN2J2M0l0Nzl4OUFGTFdReTJXSWVmRUNVZEV4cUZxbHN0bTBkcVBJcUdnSWd1RW1TNzhoMzBDbjA2RnU3WnBRcGFxaFVxbXlYSk4rNnA5L3JUN2VxM3NYaG1laTl3akRNeEVSdlhla0VnbndPdUU3YmRxMmNWcnUyMmFjdm43OXhxMVhQa2VMWnBiaHdwbzlmeCtFSUFpb1c2ZW1LU1RuYzNaR3U4OWJZdGZlQS9oejYxLzRZY3pJVjc2T3JJUkhSQ0NmczNPTzJpYTliWFhyMU1TLzUvMFFIUk9ERGw5OERxbFVndVRrRkJ3L2VScGxTNWN5Rll2YXMrOGdOQm9CUGJ0MXdxaHZocUp3b1VMSWw4OTY0SFp6SzRBTnE1WlpQTDV4ODNiczJYY1F2eTlkWU5FcTdOYWR1NWcwZFpiVjgvMHdlaFMwdXN4RFozUjBEQ1pObTQya3BDUklKRktVTFZNYU02ZitsT24rZXAwZWtyUnAydloyZHRCcXRWaTBaQVZDbno2RFVxazArNWtRUkJIYmQrN045RnhaS1ZhMGlGbDR0dFc2eTloMzJ0N096alFhbmw3Zlh0MHMxaFhMNVhKTUhEOFdka29sQ3FXdFkxK3hhajN1M0wySGhYT25vM1Nwa2dBTWxjSi8vdWtIczJNLzhxcUdRMGVPNDlxTm02aFQ2eFA0cDkyZ3FGYTFpbWtmalViQTV1MDdjZlhhRGJQUjhMSmxTc083WG0wb2xRcWtwcWFpbW1kbHpKaGkrWjZ2MmZBbmpodzdnVFVyZmtWQnR3SVcyOW1OZ09qOXd2Qk1SRVQwbG0zWnNBcDZ2TnIwODBWTFZpRGc4bFU0T0RqWTNEZjA2VE1jT3VvTEFPamR2YXZadHM0ZDJ1SEk4Wk00ZDhFUHJabzN4VWNaV2pPOXJzU2tKQ1FrSk1LemN2WUxvbjAvNGVjc3Arc2ExMUJ2M0x3Tm03ZnR6SFEvRC9jS21EbDFvdFZ0dHdQdm9wcG5GYk9SMy8ySGp1TEJmdy9Sc2QzbkFJQ0V4RVQ4OGVjMitEUnVhQXJQSjA2ZFFWSnlNbnAyNjRRSzVjdFpQYmZSaXhleDZOWGZzaGlic1Evd3lESGprYkdHbWxhYmVVRTl3L3BsNjJ1WTQrTGlNV3ZlSXNURnhlTzdFY1B3SkNnWSt3OGR4ZTA3ZDgwcVVBTkFhcW9hVzNmc1F1QzkrNWc5YlJLVWFkUHRmMTIrQ2dHWHI4S3JtaWRLbENpT1kyblQvQUZEb2JMdGY2N044dlVhVFpvNkd3OGZQVGJ0TDAzM0lpTWpveEFjK2hSRml4UkdtZEpaVDRuT1N1QzkrMGhPVGtIMXFsVk1Qd00zYnQxQmZIdzhBTU5TZ2VNblQ4UFoyUW5uTHZoWkhGK3JaZzE0dUZjRUFOU3Q5UWtPSFRtTzAyZitSWjFhbitEZmN4Y0JHQXJQR2Nsa1V1dy9lQVI2dlI1bHk1UkdXSGdFQ2hjcWlLVUw1NlE5WHlyMGVqMEtGQ2hnTlFnYjN3R3BWTXFnVFBUL0FNTXpFUkhSVy9ZNjB6VFZhYU9DVG81WmgyZWRUby9mMTJ5QVZxdEY0NGIxVWI1Y0diUHRUazZPNk5XdE05YitzUmtyVnEvSDBvVnpUR0VxTjl5NGVSc0FFUHJzR2NhT240UUo0MGJiTEU1V3FtUnhLT1NaZnpTSmlZMUZaR1FVM056Y1VMQ0E1U2llVWZGTWlqRTlmZlljRTZmTVFpWDNDbGd3NTJXUk0xRVFJSlBKc3F3S25oTXUrZk5qNnVUeEZvOGZQSHdNSjArZnhmanZ2NFdMUzM2emJROGZQY1p2SzlmbDZIbENuejdEckhtTEVCWWVnUzk3OTRCUGs0YUlpL3NJdnFmT1lOMGZtODBDcGwvQVphelo4Q2VpbzJNZ2s4bHcwZit5YWYzeWk5aFlsQ2hlRE9PLy93NWJkK3l5ZUo3c3pod3dobVZyKzErNmNnMnIxMi9DNTYyYVk5aVFBVGw2bmVtdDNmQW5IajBPd3RLRmMwekxCZzRmOWJXNDZaS1VsR3gxeER4L3ZueW04UHlSVjNVVUtsUVFGL3d1NForejV4RjQ3ejVLbGlodTlyTWlrOG5RdjI5UDFLNVpBNlZMbGNUQVlhUE16dmZpUlN3QXdEWEQzeWNSL2YvRThFeEVSUFNHNlhLaDBKazByZTFXU2tvS0FNRFJ4aFRZblh2K3hwM0FlM0J5Y3NTZ2ZuMnM3dE8yVFV2NG5qcUQ0SkJRckY2L0NTT0hEM25sNi9OcDBoRFZxM25DeWNrSndNdldXR1ZLbFVMZ3ZmdW1xY0JkTzdkSGkrWk5yZmFZSGpQcWEwUkdSV1AxdW8wWVBLQ3Z4VDdHZ21IdFBtOWxVVERNLzlJVm5EaDlCc01HOVRkTjM4MG9NSzE0VTlFaTVtdTg0eE1TclZaL2ZsVXltUlJGQ3hlMmVOejRkMWFvb0J2Y01vVC9tSmdYT1hxT2kvNlhzV1Q1U3FoU1U5R3gzZWZvMnFrZEFNRFYxUVg5Ky9iRXlqVWJzT1MzMVdqL1JXdHMycndEZCs4L2dGd3VROHZtVGRHdGN3ZXpHeGs5dTNWRzBjS1cwOUFGUVVDZmdjT3pmVTNHditQMDdhd0c5KzlqdGZoYmJsbzBid2EwT2gwNDNtaURBQUFRVkVsRVFWUU9IajZHemR0Mm9tZTNUdWpZM3J4VjE5TGZWdU9DWHdDcVYzdFpKMEFxbGVEelZzMnhhY3NPTFBsdEZRQ1laaCtrMTZsOTVtMi9qSVhjQ2haME03V2xzbWJ3OEcvTnZwZkw1ZGk5emJMQUdCSGxiUXpQUkVSRWI5aFhJOGFZK3NlKzhqa0c5VVBiTmkxTlJiaWMwMEtxTlZldjNjRDJuWHNBQU1NRzk3ZW8zbXdrbFVveDZ1dWgrSEhpVlBpZS9BZFZQQ3FodVUvamJGMlBYcS9IcmR1Qk9IZkJIMUtweEd3ME1mVHBNMXp3QzBERkN1VlFybXhwQk42N2I5cFcwTTBOQmQzY0VQcjBHVXFXS0dGcWtXUjA1ZG9OWExweURVK0NRekIzeHMrbWZzeFplZlk4REl1WHJZUmFuWXBtVFJwbEhwN1RydU9qNmxWTmo0bWlGckZ4Y2FhMXNibmhSV3djZWcvNEt0UHRJOGRZamtwblYyeGNITlp1Mkd3MkpibDh1YkptKzdSdTRZTnIxMi9pb3Y4bFhQUy9CSVZDZ2JhdFc2Qnp4M1lXYTYwQndLdWE5Y0p6VXFuVXJGMVZkSFJNcHU4dEFQajVYMFo4UW9MWk1TWFMraSsvU1VxbEV1RVJrZmhyOXo2NDVNK1B6aDIrTUN2WWR1UG1iVnp3QzBEREJ0NFdSZTdhdG02SmZRZVBJRDQrQVVVS0Y0SlBrMFk1ZW01amV5MlBTaFVSbGRaZXJWVUxIOWhuTVZwLzBTOEFMMkxqY3ZROFJKUTNNRHdURVJHOVlkV3JlU0l1THY2MXpsRTRiYVF3TVNrSkFESWRLYjMzNEQvTVdiQUVPcDBlclZyNG9ISERCbGIzTTZya1hnRTl1bmJDdHI5MjQ3ZFY2K0RxNm9MYU5XdFkzVmNRQk5QSTk0UkowNkZLVFFWZ1htQkpGTFZZdW1JTjlIbzlldmZvaWl0WHIxczkxNXIxbS9BOExCd3pwMDQwcS9iZHBtVXpSRVpHWWMrK2c1ZzhiVGJtekppTUFxNnVtVjcvaTlnNFRKMDFIeXFWQ2w5L05kQ3NiVlJHeHJaQjZkZDNCNGVFUXFmVDVianY3dDM3RHhCNDl6NWErRFF4SzI1bGIyK1A0c1dLWXRLRTd5Mk8yWGZnQ0k2ZlBJMVoweWJDMWNYOGhzYWp4MEZZdVhhRFdTWHA5SXpWbkhmdDNZK1VGQlVxdVZkQXJVOCt0am8xV1NLUllNeTNYMlBpbEpsNDlEZ0lIcFVxb212bkRuQXJrUG43YUkxTUpzTTNYdzBDQUJ3NjZvdVRwODlnOG9SeHFKR2hEWmpSa3lmQmlFOUlNQjN6TnNYRng2TmtpV0o0RWhTQ2IwYi9pUFp0VzZObDg2YUlpSWpFdkVWTDRlS1NId1A2OXJRNExqd2l3bFJoWEszV0lDbzYydXFzaU16Y3ZCMElxVlNLU2hVcjRQd0Zmd0JBOXk0ZHJkNmtNQW9KQ1dWNEpucFBNVHdURVJHOVlhTkhabi9xYTFaME9qMlNrcExnNU9Sb3RmalFqWnUzTVdmQkVtZzBHbmhWcjRxaEE3L00xbm03ZCttSSsvODl4TlZyTnpEbmw4WDRic1F3TlByTXNCNVdFQVNjdStDUGdNdFhjZTM2VFZOZ1RsV3I0VlhORXcwYmVLUCtwM1hUcmsrSDMxYXV4WVAvSHNLbmNVUFVybGtqMC9DY25LSkNWSFNNMVhYRy9mcjBRRmg0T0M3Nlg4YXlGV3NzcWlRYmFiVmFUSnMxSDVHUlVlalZ2UXRhdDJpVzZXdU1pbzVCWkdRVUNoVjBNd3RIRi8wTjA4czlLbFhNeGp2MVVrUkVGRFp0MllGOHpzNW8yYndwcmw2L0NhMVdpeWFOR3FCSm93WUlDNCt3T0NZcE9Sa0FFQmtaRFpVcTFXeWJvNk1EeG43N0RRREQrdURpeFlxaVZNa1NBSURkZngvQTdyMEhrSnlTQW9WQ2dUNDl1NkpycC9ZNGY5SGY2clhwZEhyY3ZmY0EweWYvRHpQbkxzU2R3SHNZTlhZOE9uZjRBbTFidDN5bE5mZUdkY0lTekZ1MEZML01ubWE2dHJ5aWlrY2xMSjQvQzM0QlY3QmoxeDZzMzdnRk8zYnVoVlFxaFZxdHdaU2ZmclFZTlkrT2pzSE11UXVoVnF1Ukw1OHo0aE1TOFBPTXVaZy9hMHFXTjJ5TW5vZUY0OEYvRDFIWncvMnR0VnNqb25lTDRabUlpT2c5RVJZZURwMU9iN0ZlRmdDTytwN0U2bldib05WcTRWNmhQQ2IrT0FZS2hmVUt6UmxKcFJLTUd6MENFNmZNeEpPZ0VDeGNzZ0szN3R4Ri96NDlZV2VueEtwMUc2RlNHYWFMZTFSeVI2UFB2UEZaL1hwbUFVT1Ztb3JGUzMrSC82VXJxRkMrbk0yaVVBa0pDUUJnZFRSVUlwRmc5TWl2NFZaZ08zcDE3NUxwT1dReUdRWjgyUXMzYjkxQnoyNmRzbnkrZ011R05rVHAxN3pHSnlUZzhERkROWEx2ZW5XeVBENmp1TFRxemdYU3JuL2xtZzJtS2ZXWlVXc01JNXhyLy9nVFVvazB5MzNidFcyRkhsME5yOG10UUFHa3FGVHdhZHdRZlhwMnpYVHFkRVJrRlA0NWV3NitKLzlCVkhRTWRtL2JpSmxUSjJMajVtM1lmK2dvTm0zWmdWMTc5OE83WGgxNDE2dURLcFVyWmJ1L2RTWDNDdmg2NkVBcyszME41aTVZZ3FVTDUwQXFOWDhOcjFwQlByZElKQko0MTZ1TjZsV3JZT3JNZVhqNCtBa0F3L3Jpay8rY1JmNzgrVXczVGlJam96QjUraHhFUmNmQXUxNXRqUHI2SzB5YU5odVBud1RoNStsejhiOGZSdHVjalhEaTFCa0FRUE9tMlZ2cVFFVHZQNFpuSWlLaVBDUWxSUVdsVW1FeGZWZXRWcHZhTTNsV2VkbitTUkFFekYrOERBRnBQV3E5cW5saTR2aXgyV3BsbFo2VG95T21UWjZBS1RQbTRrbFFDSTZmT0kxcjEyOWl4WkpmMEw1dGF5aVZTalJxOENtS0ZMRXNoSFhuN24wc1diNFNFWkZSY0s5UUh0TW1UekNOYmhyWGZzYkhKNWhHSzEvRXhpRXFPZ2FGQ3JwQm9WRGc1cTA3T0hEa21OWHJXdnI3YXRQWDRlR1JBQURmay8vZzFwMUFzLzFtelY5a2NXeXI1ajZtS2VqRzhPeFZ6YkRlT1NrcEdiUG1MVUp5Y2dwOEdqZTBPVlZYcVZSQWlCT2cxK3Noa1VoTTFaMk5VODVYLzdZNHkrT0JsMzJlbHk2Y20rVzAzb3lhTnY0TTFUd3JXN3ozeVdsVDZQMHZYY0hoWTc2NC8rQ2hhWnRYTlU5SXBSSklwVklNSHRBWGpSczF3QjkvYnNPdDI0RTRlZm9zVHA0K0N3Y0hCL3oyNnp3VWRNdmV0VFQzYVl6b21CalVxVlhUSWppclZDcUVoVWZZL0hkMzl2eEYzTHB6MStvMlkrWHFuWHYyNDhqeGsxYjNDWStJelBUY0lhRlA0WHZ5SC9pZU9nT1ZTb1dxVlNxalVjUDYyUFAzQVJ6elBZVVRwODdnOTZVTDhDSTJGblBtLzRyNGhBVFUrTmdMNDBhUGhGd3V4NVNmZnNBUEU2Y2lKUFFwUnY4d0VVTUc5a1hMWmswaENBSVVDZ1hpNHVLUmtKQUlWeGNYaElWSFlQK2hvN0MzdDBQREJwK2FYY2V3a1dPemZBKzBXaTNiVmhHOXB4aWVpWWlJOHBCOUJ3OWorODY5Y0hKeWhKT2pJeFFLQmFSU0thS2lvNUdhcW9aQ29jQVhiVnFhOWxjb0ZLYTJUUzJhTmNHd3dmMnpQZUtja1V2Ky9KZ3o0MmNzV2I0S2ZnR1hNWHpvUUNpVlN2VHVZWDMwOTluek1Help2aFBuTHdZQU1JUzg0VU1HbWswTGRxOVlIZ0F3Zi9FeVUyR3F1L2NlUUsvWG0vb1FSMFhIbU1KL2RvU0VQa1ZJNkZPYis5WHdxZzdBRU94dXA0WHQ2dFU4Y2VQV0hheFl0UTdoRVpFb1U3b1VoZzdxWi9OY3BVdVZ3cE9nRVB3OFl5N3lPVHZETCtBeW5Kd2NFUjRSaWRFL1dPOHBuWkZPcHdWZ08xd1pGUzlXRk1zWHp3TUFxemN0ZkU4YVJqNHYrQm5lL3hMRmk2RnA0NFpvMnZnemkwSnI3aFhLWSthVW54QVVISUtUcDgvaTh0WHI2TmFsUTdhRHMxSFBicDBCQUZ0MzdNWUZ2d0E0T0RoQUxwUGhXVmdZa3BLU00xMFBMWmZMWVdkbkIwRVFFWmxXV01zYU96czdwS2hVU0ZGWkg4VVhSZEhzZTQxR3dLWXQyM0h0eGkwOGZmWWNBRkN5UkhIMEdEb1FqVDd6aGtRaVFRdWZ4amgwMUJkSlNVazRmOUVmZjI3OUN6cWREZzI4NitHN0VWK1pibFM1dXJwZ3pyUkptTE5naWFsMW1JZDdSU3hldGhJUkVaRVFSQUdpcUlWN3hmTFl0R1VIQkVGQWw0NmRMRzRZTkduVUlNdjJYbjRCbHhIN21qVVFpT2pkWUhnbUlpTEtROHFVTGdXRlFvSGs1QlFrSjZlWUhsY29GUENzNG9FdmUvZXdxQmc4WkdBLzFLcFp3eFJHWDRlRHZUMG1qUHNPVDRKQ0xIcERaM1RNOXhUT1h3eUFxNnNMQnZYcmJiVTRXZjFQNjZKanU4OXgrdXc1L0h2ZVVDSGEyZGtKalJzMlFQKzBBazVOR2pWQWZlKzZyMzN0R1Nua2hwc0l6NTZId2RIUkVVcUZBc1dLRnNHbUxkc1JIaEdKajcycTRZZXhvK0JvbzJjMkFQVHUwUVhQdzhKeCswNmdZZXE4V3dFTUhmZ2xQTndyWXNLNDczTDkyZ0hBM3NZNjJsYk5teUk0SkJRK1RScWlXWk5HcU96aGJ2T2M1Y3FXd2VBQmZURjRRTi9YdXJZaVJRcVo5VlpXS2hYd3F1YUo0WmxNMTIvVndpZFhXbGFOSFQ4Smp4NEhtVDF2VUhBSW9tTmk4Rm45VDlIY3B6RnFmRlRkYkMyOVhDNUhoeS9hQUFCT25qNExpVVNDUWYzN21CNUxyMUNoZ3BnN1l6SldyOThFT3pzN2xDdGJCcFhjS3lBdVBoNU9Na2RVY3ErSXZqMjdJU3dpQXMvRHd0R3Rjd2VMYy9UcTNpWExtUVZQbnoxbmVDWjZUMGxTMWFudmRvRUtFUkhSVzZiVDZhRFQ2U0FJQWpRYURZb1VMbUw3b0xkTXI5ZERGRVdJV2kzME9qMGNIT3l0RnRkNmwzUTZIUTRmTzRGbVRScm1lSnI0MjZiVDZSRVZIWTJpUlFwRHBWTEIvOUpWTkc1WVA4Kzlwem1oMSt1UmtKQUlGNWY4Ny9RYTlIcTl4VFR1dHlrK1BnR09qZzdabm5FUkdSVnQxdWM2TXpxZDNxS1ZXbnBxdGZxOUtCUVdHUlVKcFZKcG1zWHlMdit1aU41M0RNOUVSUFRCZVIvQ014RlJibUI0SnNvOS9Pa2hJaUlpSWlJaXNvSGhtWWlJaUlpSWlNZ0dobWNpSWlJaUlpSWlHeGllaVlpSWlJaUlpR3hnZUNZaUlpSWlJaUt5Z2VHWmlJZytPQm5iRStsMHVuZDBKVVJFYjA3RzMyM3ZjMnMyb3J5QTRabUlpRDVZRW9rRUVva0VHa0h6cmkrRmlDalhhUVNONmZjY0ViMCtobWNpSXZxZ1NTUVNDSUx3cmkrRGlDalhDWUxBNEV5VWl4aWVpWWpvZzJRY2paRklKRWhOVFlWZXIzL1hsMFJFbEd2MGVqMVNVMVBOZnRjUjBldGhlQ1lpb2crU1JDS0JWQ3FGVkNxRlRxZERZbUxpdTc0a0lxSmNrNUNRQUoxT1ovbzl4L0JNOVBvWW5vbUk2SU5qL0JCcEROQXltUXpKS2NtY3ZrMUUveTlvTkJva3B5UkRKcE9aQldjR2FLTFh3L0JNUkVRZkpPTTBSbU40bGtxbGlJdVBlOWVYUlVUMDJ1TGk0aUNUeWN6Q000TXowZXVUcEtwVHVjaUxpSWcrT0hxOUhucTlIanFkRHFJb1FoUkZDSUlBclZZTEp5Y251THE0dnV0TEpDTEtrZmo0ZUNRbEowRW1rMEdoVUVBdWwwTXVsek5BRStVUytidStBQ0lpb25mQitDSFNPUEtjL3ZIazVHU29WQ3JZMmRsQnFWVEMzczRlY2puL2wwbEVlWXNvaWtoVnAwTFFDRWhWcDBLbjA1a0NzMXd1NThnelVTN2p5RE1SRVgzUWpLUFBPcDBPV3EzVzRvOU9wek9OVXJNaU54SGxGZW1yYUJ0dkFtYjh3MkpoUkxtTHQ5R0ppT2lEWnZ6Z2FmdzZmUlZ1bVV4bUZwNk5HS0tKNkYxSkg0U3QvYzR5L3RmNE9JTXpVZTVoZUNZaW9nK2U4VU9tWHErSFJDSXh0WGN4amtvYnd6SkRNeEhsRlJtN0JxUVAwZXp0VFBSbU1Ed1RFUkhCL0lObytqRE5VV2NpeW11c2pUNW5ETXdNemtTNWorR1ppSWdvVGNZUHBBQTQ2a3hFZVphMW9NelFUUFRtTUR3VEVSRmxrUEdEcUhFNk54RlJYc1BmVFVSdkQ4TXpFUkdSRGZ4d1NrUkVSTkozZlFGRVJFUkVSRVJFZVIzRE14RVJFUkVSRVpFTkRNOUVSRVJFUkVSRU5qQThFeEVSRVJFUkVkbkE4RXhFUkVSRVJFUmtBOE16RVJFUkVSRVJrUTBNejBSRVJFUkVSRVEyTUR3VEVSRVJFUkVSMmNEd1RFUkVSRVJFUkdRRHd6TVJFUkVSRVJHUkRRelBSRVJFUkVSRVJEWXdQQk1SRVJFUkVSSFp3UEJNUkVSRVJFUkVaQVBETXhFUkVSRVJFWkVORE05RVJFUkVSRVJFTmpBOEV4RVJFUkVSRWRuQThFeEVSRVJFUkVSa0E4TXpFUkVSRVJFUmtRME16MFJFUkVSRVJFUTJNRHdURVJFUkVSRVIyY0R3VEVSRVJFUkVSR1FEd3pNUkVSRVJFUkdSRFF6UFJFUkVSRVJFUkRZd1BCTVJFUkVSRVJIWndQQk1SRVJFUkVSRVpBUERNeEVSRVJFUkVaRU5ETTlFUkVSRVJFUkVOakE4RXhFUkVSRVJFZG5BOEV4RVJFUkVSRVJrQThNekVSRVJFUkVSa1EwTXowUkVSRVJFUkVRMk1Ed1RFUkVSRVJFUjJjRHdURVJFUkVSRVJHUUR3ek1SRVJFUkVSR1JEUXpQUkVSRVJFUkVSRFl3UEJNUkVSRVJFUkhad1BCTVJFUkVSRVJFWkFQRE14RVJFUkVSRVpFTi93ZDhpRTgyYjNZOHJBQUFBQUJKUlU1RXJrSmdnZz09IiwKCSJUaGVtZSIgOiAiIiwKCSJUeXBlIiA6ICJtaW5kIiwKCSJWZXJzaW9uIiA6ICIzIgp9Cg=="/>
    </extobj>
  </extobjs>
</s:customData>
</file>

<file path=customXml/itemProps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473</Words>
  <Application>WPS 演示</Application>
  <PresentationFormat>宽屏</PresentationFormat>
  <Paragraphs>141</Paragraphs>
  <Slides>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vt:i4>
      </vt:variant>
    </vt:vector>
  </HeadingPairs>
  <TitlesOfParts>
    <vt:vector size="16" baseType="lpstr">
      <vt:lpstr>Arial</vt:lpstr>
      <vt:lpstr>宋体</vt:lpstr>
      <vt:lpstr>Wingdings</vt:lpstr>
      <vt:lpstr>汉仪中黑简</vt:lpstr>
      <vt:lpstr>思源黑体 CN Heavy</vt:lpstr>
      <vt:lpstr>黑体</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 胥</dc:creator>
  <cp:lastModifiedBy>-W</cp:lastModifiedBy>
  <cp:revision>73</cp:revision>
  <dcterms:created xsi:type="dcterms:W3CDTF">2020-02-22T05:56:00Z</dcterms:created>
  <dcterms:modified xsi:type="dcterms:W3CDTF">2024-03-16T09:25:09Z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KSOTemplateUUID">
    <vt:lpwstr>v1.0_mb_1tKfQAKZXWTQ1NN8Hfj8pQ==</vt:lpwstr>
  </property>
  <property fmtid="{D5CDD505-2E9C-101B-9397-08002B2CF9AE}" pid="4" name="ICV">
    <vt:lpwstr>8948382ECFC84B7EADDE1794D0C5749E_11</vt:lpwstr>
  </property>
</Properties>
</file>